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657" r:id="rId2"/>
    <p:sldId id="1632" r:id="rId3"/>
    <p:sldId id="1633" r:id="rId4"/>
    <p:sldId id="1656" r:id="rId5"/>
    <p:sldId id="1658" r:id="rId6"/>
    <p:sldId id="1659" r:id="rId7"/>
    <p:sldId id="1660" r:id="rId8"/>
    <p:sldId id="1661" r:id="rId9"/>
    <p:sldId id="1662" r:id="rId10"/>
    <p:sldId id="1664" r:id="rId11"/>
    <p:sldId id="1663" r:id="rId12"/>
    <p:sldId id="1665" r:id="rId13"/>
    <p:sldId id="1666" r:id="rId14"/>
    <p:sldId id="1667" r:id="rId15"/>
    <p:sldId id="1668" r:id="rId16"/>
    <p:sldId id="1669" r:id="rId17"/>
    <p:sldId id="1670" r:id="rId18"/>
    <p:sldId id="1671" r:id="rId19"/>
    <p:sldId id="1673" r:id="rId20"/>
    <p:sldId id="1672" r:id="rId21"/>
    <p:sldId id="1674" r:id="rId22"/>
    <p:sldId id="1675" r:id="rId23"/>
    <p:sldId id="1676" r:id="rId24"/>
    <p:sldId id="1653" r:id="rId25"/>
    <p:sldId id="1649" r:id="rId26"/>
    <p:sldId id="1654" r:id="rId27"/>
    <p:sldId id="1655" r:id="rId28"/>
    <p:sldId id="1650" r:id="rId29"/>
    <p:sldId id="1651" r:id="rId30"/>
    <p:sldId id="1642" r:id="rId31"/>
    <p:sldId id="1646" r:id="rId32"/>
    <p:sldId id="1647" r:id="rId33"/>
    <p:sldId id="164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532A-7C2A-45BD-AC2D-62E175DA1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EE6CC-8A3C-4AC9-B888-EEF23FE4E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A767C-33A5-40B1-9D2D-275C33D8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360F2-3434-400F-8B84-E8D5F915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664C-364D-4E46-A887-59BF9B4E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96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976D-80D1-4ABF-8DE7-BD60070C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107B0-818A-4C1E-B64E-CF7828A76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53E76-FDE5-4F88-A48B-3652AC09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D7A37-0F8D-4CDC-BCA6-89D791A3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5C7-8D2E-4842-A5CA-F6C6A35D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2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C49539-2FE3-46D7-8CCD-A1780F3A8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3A9DB-FEBC-47C0-9343-ADE227CE1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63B8-5BC4-46AC-9120-3FC19E80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25642-9B49-4AAD-A961-DF6F3AE1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0B357-1EF9-4D5A-8FF2-A320B2D4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7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636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BDF3-B904-45BF-967C-D70C968A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B0EDA-2490-4AAB-9399-5F30D266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8D6E5-1F91-4761-845C-3B44FABFF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B88D0-AF5E-4A5E-8911-26D428DC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8883-C46C-4595-BA76-1816C0BE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57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FD6E-DD22-403C-9F07-33FDD2EA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D1027-B0F0-4880-A665-4BE47002D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82229-0C6D-4973-A1B6-95C1B349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E0A99-269A-4A5F-A36A-53FB25D9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4786A-4277-4044-AB88-54E9CABE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5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67AD-1089-46C5-A28B-CC5A2A01C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5442-5B58-4C61-B120-2C7A83BF6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A733-ED74-4238-9E6E-0AD27979C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56100-6800-4B38-9239-137BDD84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FE9C0-8B5B-40F5-B54B-92EA8A67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E71E-B6A6-4BBB-9ABD-56536C15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9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877E-9012-4BE9-AD99-DB209CCF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63BCC-C116-4F20-AC78-3CF23E8DD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1EBC-D8B3-4560-8DAE-57929A934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AAACFB-4B68-4F64-9DD2-994C7F196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58CC3-2F3D-4B78-940A-74821A2C9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0F014A-56F5-44AB-AAF6-7BCF4B89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B9D67-F667-4924-B56B-22E0A374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1AEB0-EB1C-43CF-A782-7E4AAFE6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19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C8F0-4AF6-4EE5-984A-AC9A3922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D6D12-B6D0-41BF-B7E2-A70822F4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5B3FB-96BB-4C1B-B639-2018ECBF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105B7-249D-45FA-860D-CF1E04FD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05A19-07C9-47A0-89EE-DBD16847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45AFE-A08D-4EC9-B5EF-74095FCB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2EC5D-870A-497D-91E9-1F36A3D2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35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5400-2C37-4EEE-9169-D9754D8C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24C8D-CB93-455F-8720-74FAEFC8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EA03B-A913-4049-A901-51160BDB5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515A4-B1DC-4F02-AE83-CB070BA2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D6E7D-8394-4598-8BC8-B6EDE7A3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DC52E-53E9-487E-BAD1-9B60DAA0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11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28F2-CC5F-4465-A2CC-DE56482A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F1F6DA-1F0A-4CED-A7D1-492753EB1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45267-0E7C-4FB9-AA15-2956310FA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78F44-DEE5-4991-A5D2-36170BA0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CDA6F-A1FC-4200-AD3C-9F793548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3B8E9-2E44-43E4-85EC-7DFE7F13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2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AB768-BB02-4A84-A235-CB31C5A6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B6868-8CBF-4CBE-862B-DCDD55AF5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A380-CD63-442A-8882-FF8EFA0A48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E204A-B20B-4E97-B487-4BFB5C6593A0}" type="datetimeFigureOut">
              <a:rPr lang="en-IN" smtClean="0"/>
              <a:t>07-03-2020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655D4-213A-4BF1-98E5-7BED1B410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6629-5E49-4073-A825-0646318D2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DDAC5-4977-487D-99F1-C20FC1D72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51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8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gif"/><Relationship Id="rId5" Type="http://schemas.openxmlformats.org/officeDocument/2006/relationships/image" Target="../media/image5.gif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gif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gif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gif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gif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mage result for ball from 1 point to another gif">
            <a:extLst>
              <a:ext uri="{FF2B5EF4-FFF2-40B4-BE49-F238E27FC236}">
                <a16:creationId xmlns:a16="http://schemas.microsoft.com/office/drawing/2014/main" id="{25BC67FE-091C-4E04-8158-55DD8E35A5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665" y="-3656128"/>
            <a:ext cx="14163329" cy="1416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0F5C9-8246-493D-B6BE-A9C7C0E2CD96}"/>
              </a:ext>
            </a:extLst>
          </p:cNvPr>
          <p:cNvSpPr/>
          <p:nvPr/>
        </p:nvSpPr>
        <p:spPr bwMode="auto">
          <a:xfrm>
            <a:off x="1" y="-288"/>
            <a:ext cx="12192000" cy="685165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676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248972F1-0DC2-4517-B4AD-A72BDE6187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9709" cy="68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413338"/>
            <a:ext cx="4294186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</a:rPr>
              <a:t>Industrial Application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of KNN Algorithm</a:t>
            </a:r>
          </a:p>
        </p:txBody>
      </p:sp>
      <p:pic>
        <p:nvPicPr>
          <p:cNvPr id="17" name="Picture 4" descr="Image result for cartoon person explaining gif">
            <a:extLst>
              <a:ext uri="{FF2B5EF4-FFF2-40B4-BE49-F238E27FC236}">
                <a16:creationId xmlns:a16="http://schemas.microsoft.com/office/drawing/2014/main" id="{710C43C5-3F85-4F4C-95AB-2CF0FAD530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886" y="914617"/>
            <a:ext cx="4445113" cy="63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amazon gif">
            <a:extLst>
              <a:ext uri="{FF2B5EF4-FFF2-40B4-BE49-F238E27FC236}">
                <a16:creationId xmlns:a16="http://schemas.microsoft.com/office/drawing/2014/main" id="{CB132452-BB7B-4553-86CE-E9A7823787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30" y="4893226"/>
            <a:ext cx="3143250" cy="1771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8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321005"/>
            <a:ext cx="429418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</a:rPr>
              <a:t>Requirements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379A5-9734-48D8-B485-851958A6510D}"/>
              </a:ext>
            </a:extLst>
          </p:cNvPr>
          <p:cNvSpPr/>
          <p:nvPr/>
        </p:nvSpPr>
        <p:spPr>
          <a:xfrm>
            <a:off x="4849815" y="592138"/>
            <a:ext cx="636313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800" b="1" dirty="0">
                <a:latin typeface="Agency FB" panose="020B0503020202020204" pitchFamily="34" charset="0"/>
              </a:rPr>
              <a:t>Requirements:</a:t>
            </a:r>
          </a:p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The value of K, the number of nearest neighbors to retrieve</a:t>
            </a:r>
          </a:p>
          <a:p>
            <a:pPr marL="45720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Distance Metric to compute distance between records</a:t>
            </a:r>
          </a:p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The set of stored records </a:t>
            </a:r>
          </a:p>
          <a:p>
            <a:pPr lvl="0"/>
            <a:r>
              <a:rPr lang="en-US" sz="2800" dirty="0">
                <a:latin typeface="Agency FB" panose="020B0503020202020204" pitchFamily="34" charset="0"/>
              </a:rPr>
              <a:t> </a:t>
            </a:r>
          </a:p>
          <a:p>
            <a:pPr lvl="0"/>
            <a:r>
              <a:rPr lang="en-US" sz="2800" b="1" dirty="0">
                <a:latin typeface="Agency FB" panose="020B0503020202020204" pitchFamily="34" charset="0"/>
              </a:rPr>
              <a:t>To classify an Unknown Record:</a:t>
            </a:r>
          </a:p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Compute distance to other training records </a:t>
            </a:r>
          </a:p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Identify K Nearest Neighbors </a:t>
            </a:r>
          </a:p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Use class labels of nearest neighbors to determine the class label of unknown record (e.g., by taking majority vote) </a:t>
            </a:r>
          </a:p>
        </p:txBody>
      </p:sp>
    </p:spTree>
    <p:extLst>
      <p:ext uri="{BB962C8B-B14F-4D97-AF65-F5344CB8AC3E}">
        <p14:creationId xmlns:p14="http://schemas.microsoft.com/office/powerpoint/2010/main" val="324076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321005"/>
            <a:ext cx="429418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What does </a:t>
            </a:r>
            <a:r>
              <a:rPr lang="en-US" sz="4800" b="1" dirty="0">
                <a:solidFill>
                  <a:srgbClr val="FFC000"/>
                </a:solidFill>
              </a:rPr>
              <a:t>K 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rgbClr val="FFC000"/>
                </a:solidFill>
              </a:rPr>
              <a:t>represents </a:t>
            </a:r>
            <a:r>
              <a:rPr lang="en-US" sz="4800" b="1" dirty="0">
                <a:solidFill>
                  <a:schemeClr val="bg1"/>
                </a:solidFill>
              </a:rPr>
              <a:t>In </a:t>
            </a:r>
            <a:r>
              <a:rPr lang="en-US" sz="4800" b="1" dirty="0">
                <a:solidFill>
                  <a:srgbClr val="FFC000"/>
                </a:solidFill>
              </a:rPr>
              <a:t>KNN</a:t>
            </a:r>
            <a:r>
              <a:rPr lang="en-US" sz="4800" b="1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4672E80-246E-4696-B551-E95FB732E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656" y="794512"/>
            <a:ext cx="694308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gency FB" panose="020B0503020202020204" pitchFamily="34" charset="0"/>
              </a:rPr>
              <a:t>The K in K Nearest Neighbors Algorithm uses a very simple approach to perform Classification.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gency FB" panose="020B0503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gency FB" panose="020B0503020202020204" pitchFamily="34" charset="0"/>
              </a:rPr>
              <a:t>When tested with a new example, it looks through the training data and finds the K training examples that are closest to the new example. It then assigns the most common class label (among those kk training examples) to the test example.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gency FB" panose="020B0503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gency FB" panose="020B0503020202020204" pitchFamily="34" charset="0"/>
              </a:rPr>
              <a:t>K is therefore just the number of neighbors "voting" on the test example's class.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gency FB" panose="020B0503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gency FB" panose="020B0503020202020204" pitchFamily="34" charset="0"/>
              </a:rPr>
              <a:t>If K = 1, then test examples are given the same label as the closest example in the training set.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gency FB" panose="020B0503020202020204" pitchFamily="34" charset="0"/>
              </a:rPr>
              <a:t>If K = 3, the labels of the three closest classes are checked and the most common (i.e., occurring at least twice) label is assigned, and so on for larger Ks. When you build a K-Nearest Neighbor Classifier, you choose the value of K. You might have a specific value of K in mind, or you could divide up your data and use something like cross-validation to test several values of K in order to determine which works best for your data. For n = 1000 cases, I would bet that the optimal K is somewhere between 1 and 19, but you’d really have to try it to be sure</a:t>
            </a:r>
          </a:p>
        </p:txBody>
      </p:sp>
    </p:spTree>
    <p:extLst>
      <p:ext uri="{BB962C8B-B14F-4D97-AF65-F5344CB8AC3E}">
        <p14:creationId xmlns:p14="http://schemas.microsoft.com/office/powerpoint/2010/main" val="229162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321005"/>
            <a:ext cx="429418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What does </a:t>
            </a:r>
            <a:r>
              <a:rPr lang="en-US" sz="4800" b="1" dirty="0">
                <a:solidFill>
                  <a:srgbClr val="FFC000"/>
                </a:solidFill>
              </a:rPr>
              <a:t>K 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rgbClr val="FFC000"/>
                </a:solidFill>
              </a:rPr>
              <a:t>represents </a:t>
            </a:r>
            <a:r>
              <a:rPr lang="en-US" sz="4800" b="1" dirty="0">
                <a:solidFill>
                  <a:schemeClr val="bg1"/>
                </a:solidFill>
              </a:rPr>
              <a:t>In </a:t>
            </a:r>
            <a:r>
              <a:rPr lang="en-US" sz="4800" b="1" dirty="0">
                <a:solidFill>
                  <a:srgbClr val="FFC000"/>
                </a:solidFill>
              </a:rPr>
              <a:t>KNN</a:t>
            </a:r>
            <a:r>
              <a:rPr lang="en-US" sz="4800" b="1" dirty="0">
                <a:solidFill>
                  <a:schemeClr val="bg1"/>
                </a:solidFill>
              </a:rPr>
              <a:t> Algorithm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A2852A-3A1A-4A00-A22F-6E96E1C04414}"/>
              </a:ext>
            </a:extLst>
          </p:cNvPr>
          <p:cNvGrpSpPr/>
          <p:nvPr/>
        </p:nvGrpSpPr>
        <p:grpSpPr>
          <a:xfrm>
            <a:off x="4734430" y="991974"/>
            <a:ext cx="6874163" cy="4758365"/>
            <a:chOff x="3288146" y="2045625"/>
            <a:chExt cx="4387275" cy="303691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38CEF9-DE45-4E5E-AF11-4510EE76E337}"/>
                </a:ext>
              </a:extLst>
            </p:cNvPr>
            <p:cNvGrpSpPr/>
            <p:nvPr/>
          </p:nvGrpSpPr>
          <p:grpSpPr>
            <a:xfrm>
              <a:off x="3288146" y="2045625"/>
              <a:ext cx="4387275" cy="3036916"/>
              <a:chOff x="2189019" y="1671782"/>
              <a:chExt cx="4387275" cy="2990275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3DA15D5-39D1-45C9-AADF-59D85F1F45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9019" y="1671782"/>
                <a:ext cx="0" cy="2990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A7919CB-F3F2-4EA6-8FBA-18D9BA565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019" y="4662055"/>
                <a:ext cx="438727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99ABC4-551A-40B9-807D-C924542347F4}"/>
                </a:ext>
              </a:extLst>
            </p:cNvPr>
            <p:cNvSpPr/>
            <p:nvPr/>
          </p:nvSpPr>
          <p:spPr>
            <a:xfrm>
              <a:off x="4443394" y="3030695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0999A4-25F6-4FE7-B674-4EA0707B3BF2}"/>
                </a:ext>
              </a:extLst>
            </p:cNvPr>
            <p:cNvSpPr/>
            <p:nvPr/>
          </p:nvSpPr>
          <p:spPr>
            <a:xfrm>
              <a:off x="3721573" y="3004373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257344-8C10-4804-B1FE-D48DBACC815C}"/>
                </a:ext>
              </a:extLst>
            </p:cNvPr>
            <p:cNvSpPr/>
            <p:nvPr/>
          </p:nvSpPr>
          <p:spPr>
            <a:xfrm>
              <a:off x="4191699" y="3821792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128F03-EF96-412F-BEDE-DE8834C87C3D}"/>
                </a:ext>
              </a:extLst>
            </p:cNvPr>
            <p:cNvSpPr/>
            <p:nvPr/>
          </p:nvSpPr>
          <p:spPr>
            <a:xfrm>
              <a:off x="4769897" y="3511223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D993BC-3A8E-4F5A-A81B-4BEDAA963F23}"/>
                </a:ext>
              </a:extLst>
            </p:cNvPr>
            <p:cNvSpPr/>
            <p:nvPr/>
          </p:nvSpPr>
          <p:spPr>
            <a:xfrm>
              <a:off x="4969858" y="2916629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FE7DA4F-1D83-4B48-A2AF-563C9BB4A0F9}"/>
                </a:ext>
              </a:extLst>
            </p:cNvPr>
            <p:cNvSpPr/>
            <p:nvPr/>
          </p:nvSpPr>
          <p:spPr>
            <a:xfrm>
              <a:off x="5057602" y="4129082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395598-B472-4B59-9A15-FBA5EB4231AF}"/>
                </a:ext>
              </a:extLst>
            </p:cNvPr>
            <p:cNvSpPr/>
            <p:nvPr/>
          </p:nvSpPr>
          <p:spPr>
            <a:xfrm>
              <a:off x="5514822" y="3558158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472C7E8-B80B-469E-BB5F-F1E864C46803}"/>
                </a:ext>
              </a:extLst>
            </p:cNvPr>
            <p:cNvSpPr/>
            <p:nvPr/>
          </p:nvSpPr>
          <p:spPr>
            <a:xfrm>
              <a:off x="5669976" y="4245858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88DCD9-20E6-469E-8B86-2C79B00C159A}"/>
                </a:ext>
              </a:extLst>
            </p:cNvPr>
            <p:cNvSpPr/>
            <p:nvPr/>
          </p:nvSpPr>
          <p:spPr>
            <a:xfrm>
              <a:off x="6162280" y="3855623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3E5C61D-32AD-4219-B5D7-772B5F938B21}"/>
                </a:ext>
              </a:extLst>
            </p:cNvPr>
            <p:cNvSpPr/>
            <p:nvPr/>
          </p:nvSpPr>
          <p:spPr>
            <a:xfrm>
              <a:off x="6210998" y="4434800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B1390C4-70D6-4CC1-BD73-1A11392789D1}"/>
                </a:ext>
              </a:extLst>
            </p:cNvPr>
            <p:cNvGrpSpPr/>
            <p:nvPr/>
          </p:nvGrpSpPr>
          <p:grpSpPr>
            <a:xfrm>
              <a:off x="6602753" y="2375427"/>
              <a:ext cx="954108" cy="631927"/>
              <a:chOff x="6672201" y="2198025"/>
              <a:chExt cx="954108" cy="63192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0D3DC98-9C4D-4131-AE88-A45172142146}"/>
                  </a:ext>
                </a:extLst>
              </p:cNvPr>
              <p:cNvSpPr/>
              <p:nvPr/>
            </p:nvSpPr>
            <p:spPr>
              <a:xfrm>
                <a:off x="6672201" y="2460620"/>
                <a:ext cx="94448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cap="none" spc="0" dirty="0">
                    <a:ln/>
                    <a:solidFill>
                      <a:schemeClr val="accent4"/>
                    </a:solidFill>
                    <a:effectLst/>
                  </a:rPr>
                  <a:t>CLASS B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308525D-3756-4492-BB20-5F8240648EAE}"/>
                  </a:ext>
                </a:extLst>
              </p:cNvPr>
              <p:cNvSpPr/>
              <p:nvPr/>
            </p:nvSpPr>
            <p:spPr>
              <a:xfrm>
                <a:off x="6672201" y="2198025"/>
                <a:ext cx="954108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cap="none" spc="0" dirty="0">
                    <a:ln/>
                    <a:solidFill>
                      <a:schemeClr val="accent1"/>
                    </a:solidFill>
                    <a:effectLst/>
                  </a:rPr>
                  <a:t>CLASS 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951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321005"/>
            <a:ext cx="429418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What does </a:t>
            </a:r>
            <a:r>
              <a:rPr lang="en-US" sz="4800" b="1" dirty="0">
                <a:solidFill>
                  <a:srgbClr val="FFC000"/>
                </a:solidFill>
              </a:rPr>
              <a:t>K 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rgbClr val="FFC000"/>
                </a:solidFill>
              </a:rPr>
              <a:t>represents </a:t>
            </a:r>
            <a:r>
              <a:rPr lang="en-US" sz="4800" b="1" dirty="0">
                <a:solidFill>
                  <a:schemeClr val="bg1"/>
                </a:solidFill>
              </a:rPr>
              <a:t>In </a:t>
            </a:r>
            <a:r>
              <a:rPr lang="en-US" sz="4800" b="1" dirty="0">
                <a:solidFill>
                  <a:srgbClr val="FFC000"/>
                </a:solidFill>
              </a:rPr>
              <a:t>KNN</a:t>
            </a:r>
            <a:r>
              <a:rPr lang="en-US" sz="4800" b="1" dirty="0">
                <a:solidFill>
                  <a:schemeClr val="bg1"/>
                </a:solidFill>
              </a:rPr>
              <a:t> Algorithm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97EE98-92EC-4A03-BE3A-BC017F454829}"/>
              </a:ext>
            </a:extLst>
          </p:cNvPr>
          <p:cNvGrpSpPr/>
          <p:nvPr/>
        </p:nvGrpSpPr>
        <p:grpSpPr>
          <a:xfrm>
            <a:off x="4736166" y="993886"/>
            <a:ext cx="6872423" cy="4757161"/>
            <a:chOff x="3288146" y="2045625"/>
            <a:chExt cx="4387275" cy="30369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023EDD9-4210-4911-9C52-C213DE0652D2}"/>
                </a:ext>
              </a:extLst>
            </p:cNvPr>
            <p:cNvGrpSpPr/>
            <p:nvPr/>
          </p:nvGrpSpPr>
          <p:grpSpPr>
            <a:xfrm>
              <a:off x="3288146" y="2045625"/>
              <a:ext cx="4387275" cy="3036916"/>
              <a:chOff x="2189019" y="1671782"/>
              <a:chExt cx="4387275" cy="2990275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33B47F73-333C-4F9E-B0DA-50AE89F6B3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9019" y="1671782"/>
                <a:ext cx="0" cy="2990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0373487-F1F7-43F9-B4A4-84CB52099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019" y="4662055"/>
                <a:ext cx="438727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35FFB2B-4E86-4B9B-A64D-414B319D1A77}"/>
                </a:ext>
              </a:extLst>
            </p:cNvPr>
            <p:cNvSpPr/>
            <p:nvPr/>
          </p:nvSpPr>
          <p:spPr>
            <a:xfrm>
              <a:off x="4443394" y="3030695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FB96701-E268-4B97-A742-120D19D4221B}"/>
                </a:ext>
              </a:extLst>
            </p:cNvPr>
            <p:cNvSpPr/>
            <p:nvPr/>
          </p:nvSpPr>
          <p:spPr>
            <a:xfrm>
              <a:off x="3721573" y="3004373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83AC1E0-582A-41F1-B61B-57C00CC641A4}"/>
                </a:ext>
              </a:extLst>
            </p:cNvPr>
            <p:cNvSpPr/>
            <p:nvPr/>
          </p:nvSpPr>
          <p:spPr>
            <a:xfrm>
              <a:off x="4191699" y="3821792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DB7189C-0FA5-4DA1-86EC-C63B355C0096}"/>
                </a:ext>
              </a:extLst>
            </p:cNvPr>
            <p:cNvSpPr/>
            <p:nvPr/>
          </p:nvSpPr>
          <p:spPr>
            <a:xfrm>
              <a:off x="4769897" y="3511223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216F655-08EF-46BF-A9CA-DB6DD216D9A7}"/>
                </a:ext>
              </a:extLst>
            </p:cNvPr>
            <p:cNvSpPr/>
            <p:nvPr/>
          </p:nvSpPr>
          <p:spPr>
            <a:xfrm>
              <a:off x="4969858" y="2916629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FD9F8F6-DCCE-441B-89C6-0631DBC2AFB4}"/>
                </a:ext>
              </a:extLst>
            </p:cNvPr>
            <p:cNvSpPr/>
            <p:nvPr/>
          </p:nvSpPr>
          <p:spPr>
            <a:xfrm>
              <a:off x="5057602" y="4129082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922354B-05ED-4318-B2CC-3B0F1F33FFCC}"/>
                </a:ext>
              </a:extLst>
            </p:cNvPr>
            <p:cNvSpPr/>
            <p:nvPr/>
          </p:nvSpPr>
          <p:spPr>
            <a:xfrm>
              <a:off x="5514822" y="3558158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C078B7C-238F-4ED1-BD92-1A2EC5940040}"/>
                </a:ext>
              </a:extLst>
            </p:cNvPr>
            <p:cNvSpPr/>
            <p:nvPr/>
          </p:nvSpPr>
          <p:spPr>
            <a:xfrm>
              <a:off x="5669976" y="4245858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7BB9584-1933-4BAE-B727-9DA04449003C}"/>
                </a:ext>
              </a:extLst>
            </p:cNvPr>
            <p:cNvSpPr/>
            <p:nvPr/>
          </p:nvSpPr>
          <p:spPr>
            <a:xfrm>
              <a:off x="6162280" y="3855623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6BE81B0-10C7-4874-B2BE-185576F097A6}"/>
                </a:ext>
              </a:extLst>
            </p:cNvPr>
            <p:cNvSpPr/>
            <p:nvPr/>
          </p:nvSpPr>
          <p:spPr>
            <a:xfrm>
              <a:off x="6210998" y="4434800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Star: 5 Points 60">
              <a:extLst>
                <a:ext uri="{FF2B5EF4-FFF2-40B4-BE49-F238E27FC236}">
                  <a16:creationId xmlns:a16="http://schemas.microsoft.com/office/drawing/2014/main" id="{5CD9DC49-B702-4E52-A31F-F5ED69205CB4}"/>
                </a:ext>
              </a:extLst>
            </p:cNvPr>
            <p:cNvSpPr/>
            <p:nvPr/>
          </p:nvSpPr>
          <p:spPr>
            <a:xfrm>
              <a:off x="5071163" y="3689449"/>
              <a:ext cx="211737" cy="211737"/>
            </a:xfrm>
            <a:prstGeom prst="star5">
              <a:avLst>
                <a:gd name="adj" fmla="val 21539"/>
                <a:gd name="hf" fmla="val 105146"/>
                <a:gd name="vf" fmla="val 110557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DB1AAE2-A434-4992-9CB7-E880C357B28C}"/>
                </a:ext>
              </a:extLst>
            </p:cNvPr>
            <p:cNvGrpSpPr/>
            <p:nvPr/>
          </p:nvGrpSpPr>
          <p:grpSpPr>
            <a:xfrm>
              <a:off x="6602753" y="2375427"/>
              <a:ext cx="954108" cy="631927"/>
              <a:chOff x="6672201" y="2198025"/>
              <a:chExt cx="954108" cy="631927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A5FB5AC-25ED-4F74-B8AB-FE6367BE5BA3}"/>
                  </a:ext>
                </a:extLst>
              </p:cNvPr>
              <p:cNvSpPr/>
              <p:nvPr/>
            </p:nvSpPr>
            <p:spPr>
              <a:xfrm>
                <a:off x="6672201" y="2460620"/>
                <a:ext cx="94448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cap="none" spc="0" dirty="0">
                    <a:ln/>
                    <a:solidFill>
                      <a:schemeClr val="accent4"/>
                    </a:solidFill>
                    <a:effectLst/>
                  </a:rPr>
                  <a:t>CLASS B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06E20C7-EA85-42B7-B048-AC92EC9DAC60}"/>
                  </a:ext>
                </a:extLst>
              </p:cNvPr>
              <p:cNvSpPr/>
              <p:nvPr/>
            </p:nvSpPr>
            <p:spPr>
              <a:xfrm>
                <a:off x="6672201" y="2198025"/>
                <a:ext cx="954108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cap="none" spc="0" dirty="0">
                    <a:ln/>
                    <a:solidFill>
                      <a:schemeClr val="accent1"/>
                    </a:solidFill>
                    <a:effectLst/>
                  </a:rPr>
                  <a:t>CLASS 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17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321005"/>
            <a:ext cx="429418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What does </a:t>
            </a:r>
            <a:r>
              <a:rPr lang="en-US" sz="4800" b="1" dirty="0">
                <a:solidFill>
                  <a:srgbClr val="FFC000"/>
                </a:solidFill>
              </a:rPr>
              <a:t>K 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rgbClr val="FFC000"/>
                </a:solidFill>
              </a:rPr>
              <a:t>represents </a:t>
            </a:r>
            <a:r>
              <a:rPr lang="en-US" sz="4800" b="1" dirty="0">
                <a:solidFill>
                  <a:schemeClr val="bg1"/>
                </a:solidFill>
              </a:rPr>
              <a:t>In </a:t>
            </a:r>
            <a:r>
              <a:rPr lang="en-US" sz="4800" b="1" dirty="0">
                <a:solidFill>
                  <a:srgbClr val="FFC000"/>
                </a:solidFill>
              </a:rPr>
              <a:t>KNN</a:t>
            </a:r>
            <a:r>
              <a:rPr lang="en-US" sz="4800" b="1" dirty="0">
                <a:solidFill>
                  <a:schemeClr val="bg1"/>
                </a:solidFill>
              </a:rPr>
              <a:t> Algorithm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0B3AB0-4BF1-4AE9-9505-8EB642B85BE8}"/>
              </a:ext>
            </a:extLst>
          </p:cNvPr>
          <p:cNvGrpSpPr/>
          <p:nvPr/>
        </p:nvGrpSpPr>
        <p:grpSpPr>
          <a:xfrm>
            <a:off x="4744090" y="991970"/>
            <a:ext cx="6874128" cy="4758341"/>
            <a:chOff x="3288146" y="2045625"/>
            <a:chExt cx="4387275" cy="30369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7628D6-D6E9-4A49-A70C-FEFE4652DE1C}"/>
                </a:ext>
              </a:extLst>
            </p:cNvPr>
            <p:cNvGrpSpPr/>
            <p:nvPr/>
          </p:nvGrpSpPr>
          <p:grpSpPr>
            <a:xfrm>
              <a:off x="3288146" y="2045625"/>
              <a:ext cx="4387275" cy="3036916"/>
              <a:chOff x="2189019" y="1671782"/>
              <a:chExt cx="4387275" cy="2990275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6375565-2824-4AA6-878B-D3058003C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9019" y="1671782"/>
                <a:ext cx="0" cy="2990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39C82F0-72A9-4E8C-A26B-9C4CDB649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019" y="4662055"/>
                <a:ext cx="438727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B24BAA-B9E4-4362-83F4-EE73E3DCCCE0}"/>
                </a:ext>
              </a:extLst>
            </p:cNvPr>
            <p:cNvSpPr/>
            <p:nvPr/>
          </p:nvSpPr>
          <p:spPr>
            <a:xfrm>
              <a:off x="4443394" y="3030695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569AD8-E630-48F3-A834-B2AEC510A7E9}"/>
                </a:ext>
              </a:extLst>
            </p:cNvPr>
            <p:cNvSpPr/>
            <p:nvPr/>
          </p:nvSpPr>
          <p:spPr>
            <a:xfrm>
              <a:off x="3721573" y="3004373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F811FBA-DBD9-45FA-906C-4681D5163A64}"/>
                </a:ext>
              </a:extLst>
            </p:cNvPr>
            <p:cNvSpPr/>
            <p:nvPr/>
          </p:nvSpPr>
          <p:spPr>
            <a:xfrm>
              <a:off x="4191699" y="3821792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5297D9-8420-441E-8F84-D50AB0E66475}"/>
                </a:ext>
              </a:extLst>
            </p:cNvPr>
            <p:cNvSpPr/>
            <p:nvPr/>
          </p:nvSpPr>
          <p:spPr>
            <a:xfrm>
              <a:off x="4769897" y="3511223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8A2B0C-ACF1-47DC-A3C1-D9B038D1DF27}"/>
                </a:ext>
              </a:extLst>
            </p:cNvPr>
            <p:cNvSpPr/>
            <p:nvPr/>
          </p:nvSpPr>
          <p:spPr>
            <a:xfrm>
              <a:off x="4969858" y="2916629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9F46856-649C-498A-AC14-2BF87D6A103B}"/>
                </a:ext>
              </a:extLst>
            </p:cNvPr>
            <p:cNvSpPr/>
            <p:nvPr/>
          </p:nvSpPr>
          <p:spPr>
            <a:xfrm>
              <a:off x="5057602" y="4129082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0CBD946-4B13-4328-B008-9081F33748F8}"/>
                </a:ext>
              </a:extLst>
            </p:cNvPr>
            <p:cNvSpPr/>
            <p:nvPr/>
          </p:nvSpPr>
          <p:spPr>
            <a:xfrm>
              <a:off x="5514822" y="3558158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63D0F1B-115F-43F4-A3CD-AC5762515743}"/>
                </a:ext>
              </a:extLst>
            </p:cNvPr>
            <p:cNvSpPr/>
            <p:nvPr/>
          </p:nvSpPr>
          <p:spPr>
            <a:xfrm>
              <a:off x="5669976" y="4245858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0340AB2-AF09-4C07-939A-644E457E4879}"/>
                </a:ext>
              </a:extLst>
            </p:cNvPr>
            <p:cNvSpPr/>
            <p:nvPr/>
          </p:nvSpPr>
          <p:spPr>
            <a:xfrm>
              <a:off x="6162280" y="3855623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5DB2933-DC93-4E28-B18C-9D3745A5B888}"/>
                </a:ext>
              </a:extLst>
            </p:cNvPr>
            <p:cNvSpPr/>
            <p:nvPr/>
          </p:nvSpPr>
          <p:spPr>
            <a:xfrm>
              <a:off x="6210998" y="4434800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1745E8-E3A5-4CBD-A44B-F47E1A22FEA0}"/>
                </a:ext>
              </a:extLst>
            </p:cNvPr>
            <p:cNvSpPr/>
            <p:nvPr/>
          </p:nvSpPr>
          <p:spPr>
            <a:xfrm>
              <a:off x="4533650" y="3184066"/>
              <a:ext cx="1240456" cy="124875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Star: 5 Points 41">
              <a:extLst>
                <a:ext uri="{FF2B5EF4-FFF2-40B4-BE49-F238E27FC236}">
                  <a16:creationId xmlns:a16="http://schemas.microsoft.com/office/drawing/2014/main" id="{1DB8724A-3C14-4665-90D0-D95C1670CF53}"/>
                </a:ext>
              </a:extLst>
            </p:cNvPr>
            <p:cNvSpPr/>
            <p:nvPr/>
          </p:nvSpPr>
          <p:spPr>
            <a:xfrm>
              <a:off x="5071163" y="3689449"/>
              <a:ext cx="211737" cy="211737"/>
            </a:xfrm>
            <a:prstGeom prst="star5">
              <a:avLst>
                <a:gd name="adj" fmla="val 21539"/>
                <a:gd name="hf" fmla="val 105146"/>
                <a:gd name="vf" fmla="val 110557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58C20AC-BFB6-4E26-BAA2-74E6209C14C4}"/>
                </a:ext>
              </a:extLst>
            </p:cNvPr>
            <p:cNvGrpSpPr/>
            <p:nvPr/>
          </p:nvGrpSpPr>
          <p:grpSpPr>
            <a:xfrm>
              <a:off x="6602753" y="2375427"/>
              <a:ext cx="954108" cy="631927"/>
              <a:chOff x="6672201" y="2198025"/>
              <a:chExt cx="954108" cy="63192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57B81A2-8AD2-484A-9C0E-0F433274E92C}"/>
                  </a:ext>
                </a:extLst>
              </p:cNvPr>
              <p:cNvSpPr/>
              <p:nvPr/>
            </p:nvSpPr>
            <p:spPr>
              <a:xfrm>
                <a:off x="6672201" y="2460620"/>
                <a:ext cx="94448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cap="none" spc="0" dirty="0">
                    <a:ln/>
                    <a:solidFill>
                      <a:schemeClr val="accent4"/>
                    </a:solidFill>
                    <a:effectLst/>
                  </a:rPr>
                  <a:t>CLASS B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0FFEC9A-552F-4415-8183-D899A2323347}"/>
                  </a:ext>
                </a:extLst>
              </p:cNvPr>
              <p:cNvSpPr/>
              <p:nvPr/>
            </p:nvSpPr>
            <p:spPr>
              <a:xfrm>
                <a:off x="6672201" y="2198025"/>
                <a:ext cx="954108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cap="none" spc="0" dirty="0">
                    <a:ln/>
                    <a:solidFill>
                      <a:schemeClr val="accent1"/>
                    </a:solidFill>
                    <a:effectLst/>
                  </a:rPr>
                  <a:t>CLASS A</a:t>
                </a: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9D1811-EA10-462E-96AA-A6BBC81331ED}"/>
                </a:ext>
              </a:extLst>
            </p:cNvPr>
            <p:cNvSpPr/>
            <p:nvPr/>
          </p:nvSpPr>
          <p:spPr>
            <a:xfrm>
              <a:off x="4961220" y="3296960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K =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9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321005"/>
            <a:ext cx="429418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What does </a:t>
            </a:r>
            <a:r>
              <a:rPr lang="en-US" sz="4800" b="1" dirty="0">
                <a:solidFill>
                  <a:srgbClr val="FFC000"/>
                </a:solidFill>
              </a:rPr>
              <a:t>K 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rgbClr val="FFC000"/>
                </a:solidFill>
              </a:rPr>
              <a:t>represents </a:t>
            </a:r>
            <a:r>
              <a:rPr lang="en-US" sz="4800" b="1" dirty="0">
                <a:solidFill>
                  <a:schemeClr val="bg1"/>
                </a:solidFill>
              </a:rPr>
              <a:t>In </a:t>
            </a:r>
            <a:r>
              <a:rPr lang="en-US" sz="4800" b="1" dirty="0">
                <a:solidFill>
                  <a:srgbClr val="FFC000"/>
                </a:solidFill>
              </a:rPr>
              <a:t>KNN</a:t>
            </a:r>
            <a:r>
              <a:rPr lang="en-US" sz="4800" b="1" dirty="0">
                <a:solidFill>
                  <a:schemeClr val="bg1"/>
                </a:solidFill>
              </a:rPr>
              <a:t> Algorithm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826CD4B-FEBF-4DB8-9E2E-BD9C0E4D3537}"/>
              </a:ext>
            </a:extLst>
          </p:cNvPr>
          <p:cNvGrpSpPr/>
          <p:nvPr/>
        </p:nvGrpSpPr>
        <p:grpSpPr>
          <a:xfrm>
            <a:off x="4734395" y="991970"/>
            <a:ext cx="6874111" cy="4758329"/>
            <a:chOff x="3288146" y="2045625"/>
            <a:chExt cx="4387275" cy="30369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4C70352-B58C-41D6-844F-90D9453AD05E}"/>
                </a:ext>
              </a:extLst>
            </p:cNvPr>
            <p:cNvGrpSpPr/>
            <p:nvPr/>
          </p:nvGrpSpPr>
          <p:grpSpPr>
            <a:xfrm>
              <a:off x="3288146" y="2045625"/>
              <a:ext cx="4387275" cy="3036916"/>
              <a:chOff x="2189019" y="1671782"/>
              <a:chExt cx="4387275" cy="2990275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B2A15B-9D83-4216-9201-A2F50A992F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9019" y="1671782"/>
                <a:ext cx="0" cy="29902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B7B7605-C327-4022-AC7C-21E237FB9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019" y="4662055"/>
                <a:ext cx="4387275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C5DBB6E-E315-4EB7-A858-279DA26D82C5}"/>
                </a:ext>
              </a:extLst>
            </p:cNvPr>
            <p:cNvSpPr/>
            <p:nvPr/>
          </p:nvSpPr>
          <p:spPr>
            <a:xfrm>
              <a:off x="4443394" y="3030695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1A782F8-177B-4D73-BB82-B66169162F12}"/>
                </a:ext>
              </a:extLst>
            </p:cNvPr>
            <p:cNvSpPr/>
            <p:nvPr/>
          </p:nvSpPr>
          <p:spPr>
            <a:xfrm>
              <a:off x="3721573" y="3004373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53BD94E-D5D2-4DE6-BE53-919BAA528C6B}"/>
                </a:ext>
              </a:extLst>
            </p:cNvPr>
            <p:cNvSpPr/>
            <p:nvPr/>
          </p:nvSpPr>
          <p:spPr>
            <a:xfrm>
              <a:off x="4191699" y="3821792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06EA2C7-EE79-4134-8AF1-C0F65571EB11}"/>
                </a:ext>
              </a:extLst>
            </p:cNvPr>
            <p:cNvSpPr/>
            <p:nvPr/>
          </p:nvSpPr>
          <p:spPr>
            <a:xfrm>
              <a:off x="4769897" y="3511223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3B801E-6A03-4EE7-8598-BD4CE40F1359}"/>
                </a:ext>
              </a:extLst>
            </p:cNvPr>
            <p:cNvSpPr/>
            <p:nvPr/>
          </p:nvSpPr>
          <p:spPr>
            <a:xfrm>
              <a:off x="4969858" y="2916629"/>
              <a:ext cx="175488" cy="178226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4FD36E0-5D46-4FD2-8911-B1AC308A4404}"/>
                </a:ext>
              </a:extLst>
            </p:cNvPr>
            <p:cNvSpPr/>
            <p:nvPr/>
          </p:nvSpPr>
          <p:spPr>
            <a:xfrm>
              <a:off x="5057602" y="4129082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02E064F-D3CE-4971-9F47-8EF21DE138EB}"/>
                </a:ext>
              </a:extLst>
            </p:cNvPr>
            <p:cNvSpPr/>
            <p:nvPr/>
          </p:nvSpPr>
          <p:spPr>
            <a:xfrm>
              <a:off x="5514822" y="3558158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4E8F59-A872-4F9F-A747-DC429CDE6634}"/>
                </a:ext>
              </a:extLst>
            </p:cNvPr>
            <p:cNvSpPr/>
            <p:nvPr/>
          </p:nvSpPr>
          <p:spPr>
            <a:xfrm>
              <a:off x="5669976" y="4245858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B943A33-0137-4283-94C3-24467C8A0F2D}"/>
                </a:ext>
              </a:extLst>
            </p:cNvPr>
            <p:cNvSpPr/>
            <p:nvPr/>
          </p:nvSpPr>
          <p:spPr>
            <a:xfrm>
              <a:off x="6162280" y="3855623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490A2FD-2B00-4C8D-A31C-5FC15A6FFBC2}"/>
                </a:ext>
              </a:extLst>
            </p:cNvPr>
            <p:cNvSpPr/>
            <p:nvPr/>
          </p:nvSpPr>
          <p:spPr>
            <a:xfrm>
              <a:off x="6210998" y="4434800"/>
              <a:ext cx="175488" cy="178226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Star: 5 Points 60">
              <a:extLst>
                <a:ext uri="{FF2B5EF4-FFF2-40B4-BE49-F238E27FC236}">
                  <a16:creationId xmlns:a16="http://schemas.microsoft.com/office/drawing/2014/main" id="{52820A3E-B68C-4EB0-8A13-38FA0FC5F2F2}"/>
                </a:ext>
              </a:extLst>
            </p:cNvPr>
            <p:cNvSpPr/>
            <p:nvPr/>
          </p:nvSpPr>
          <p:spPr>
            <a:xfrm>
              <a:off x="5071163" y="3689449"/>
              <a:ext cx="211737" cy="211737"/>
            </a:xfrm>
            <a:prstGeom prst="star5">
              <a:avLst>
                <a:gd name="adj" fmla="val 21539"/>
                <a:gd name="hf" fmla="val 105146"/>
                <a:gd name="vf" fmla="val 110557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5F7C0E-A606-4CD8-A308-97DE8795D2AD}"/>
                </a:ext>
              </a:extLst>
            </p:cNvPr>
            <p:cNvSpPr/>
            <p:nvPr/>
          </p:nvSpPr>
          <p:spPr>
            <a:xfrm>
              <a:off x="4008127" y="2651236"/>
              <a:ext cx="1786299" cy="179824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A72CA5C-19D3-4C06-9A61-9F2D84D3C9A5}"/>
                </a:ext>
              </a:extLst>
            </p:cNvPr>
            <p:cNvGrpSpPr/>
            <p:nvPr/>
          </p:nvGrpSpPr>
          <p:grpSpPr>
            <a:xfrm>
              <a:off x="6602753" y="2375427"/>
              <a:ext cx="954108" cy="631927"/>
              <a:chOff x="6672201" y="2198025"/>
              <a:chExt cx="954108" cy="63192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F2E5D38-5CAD-4CE8-8F0A-8CB114460ACF}"/>
                  </a:ext>
                </a:extLst>
              </p:cNvPr>
              <p:cNvSpPr/>
              <p:nvPr/>
            </p:nvSpPr>
            <p:spPr>
              <a:xfrm>
                <a:off x="6672201" y="2460620"/>
                <a:ext cx="94448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cap="none" spc="0" dirty="0">
                    <a:ln/>
                    <a:solidFill>
                      <a:schemeClr val="accent4"/>
                    </a:solidFill>
                    <a:effectLst/>
                  </a:rPr>
                  <a:t>CLASS B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19F5BD9-9151-4CE2-92C4-A4E2395D754D}"/>
                  </a:ext>
                </a:extLst>
              </p:cNvPr>
              <p:cNvSpPr/>
              <p:nvPr/>
            </p:nvSpPr>
            <p:spPr>
              <a:xfrm>
                <a:off x="6672201" y="2198025"/>
                <a:ext cx="954108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cap="none" spc="0" dirty="0">
                    <a:ln/>
                    <a:solidFill>
                      <a:schemeClr val="accent1"/>
                    </a:solidFill>
                    <a:effectLst/>
                  </a:rPr>
                  <a:t>CLASS A</a:t>
                </a: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A9D3A77-192C-4442-8458-37C569988C25}"/>
                </a:ext>
              </a:extLst>
            </p:cNvPr>
            <p:cNvSpPr/>
            <p:nvPr/>
          </p:nvSpPr>
          <p:spPr>
            <a:xfrm>
              <a:off x="4961219" y="3296960"/>
              <a:ext cx="54374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cap="none" spc="0" dirty="0">
                  <a:ln w="317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K =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02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321005"/>
            <a:ext cx="429418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How things are </a:t>
            </a:r>
            <a:r>
              <a:rPr lang="en-US" sz="4800" b="1" dirty="0">
                <a:solidFill>
                  <a:srgbClr val="FFC000"/>
                </a:solidFill>
              </a:rPr>
              <a:t>Predicted </a:t>
            </a:r>
            <a:r>
              <a:rPr lang="en-US" sz="4800" b="1" dirty="0">
                <a:solidFill>
                  <a:schemeClr val="bg1"/>
                </a:solidFill>
              </a:rPr>
              <a:t>using </a:t>
            </a:r>
            <a:r>
              <a:rPr lang="en-US" sz="4800" b="1" dirty="0">
                <a:solidFill>
                  <a:srgbClr val="FFC000"/>
                </a:solidFill>
              </a:rPr>
              <a:t>KNN</a:t>
            </a:r>
            <a:r>
              <a:rPr lang="en-US" sz="4800" b="1" dirty="0">
                <a:solidFill>
                  <a:schemeClr val="bg1"/>
                </a:solidFill>
              </a:rPr>
              <a:t> Algorithm</a:t>
            </a:r>
          </a:p>
        </p:txBody>
      </p:sp>
      <p:pic>
        <p:nvPicPr>
          <p:cNvPr id="7170" name="Picture 2" descr="Image result for euclidean distance vs Manhattan distance gif">
            <a:extLst>
              <a:ext uri="{FF2B5EF4-FFF2-40B4-BE49-F238E27FC236}">
                <a16:creationId xmlns:a16="http://schemas.microsoft.com/office/drawing/2014/main" id="{3BC95FF3-7341-42C3-B6D0-B58A868951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207" y="1590166"/>
            <a:ext cx="7248525" cy="347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CBB531-2365-4E27-ABF6-88FD8A24E55E}"/>
              </a:ext>
            </a:extLst>
          </p:cNvPr>
          <p:cNvSpPr/>
          <p:nvPr/>
        </p:nvSpPr>
        <p:spPr>
          <a:xfrm>
            <a:off x="6198780" y="674253"/>
            <a:ext cx="4301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</a:rPr>
              <a:t>Euclidean Distance</a:t>
            </a:r>
            <a:endParaRPr lang="en-IN" sz="3200" dirty="0">
              <a:solidFill>
                <a:schemeClr val="bg2">
                  <a:lumMod val="1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F8BA80-ABE9-455B-8010-B4C4EC45769C}"/>
              </a:ext>
            </a:extLst>
          </p:cNvPr>
          <p:cNvSpPr/>
          <p:nvPr/>
        </p:nvSpPr>
        <p:spPr>
          <a:xfrm>
            <a:off x="6218838" y="5433955"/>
            <a:ext cx="4507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Bookman Old Style" panose="02050604050505020204" pitchFamily="18" charset="0"/>
              </a:rPr>
              <a:t>Manhattan Distance</a:t>
            </a:r>
            <a:endParaRPr lang="en-IN" sz="3200" b="1" dirty="0">
              <a:solidFill>
                <a:schemeClr val="bg2">
                  <a:lumMod val="1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3" name="Picture 32" descr="Image result for thinking man gif">
            <a:extLst>
              <a:ext uri="{FF2B5EF4-FFF2-40B4-BE49-F238E27FC236}">
                <a16:creationId xmlns:a16="http://schemas.microsoft.com/office/drawing/2014/main" id="{82352DAF-705D-427E-889D-61800377A6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927" y="5121150"/>
            <a:ext cx="1613536" cy="16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3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3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3885C9-7539-4CD4-9514-1352FC35BC02}"/>
              </a:ext>
            </a:extLst>
          </p:cNvPr>
          <p:cNvGrpSpPr/>
          <p:nvPr/>
        </p:nvGrpSpPr>
        <p:grpSpPr>
          <a:xfrm>
            <a:off x="6515965" y="1447531"/>
            <a:ext cx="3254088" cy="3491404"/>
            <a:chOff x="3874075" y="1871410"/>
            <a:chExt cx="2173424" cy="23319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4A034B-A8D6-4E7F-BA1E-F3A5CB3F9827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1A566A-8BEB-4312-989F-4E0482899FB7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29FD61-E7BC-4FAF-86CB-CF75A4C88A13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2D8523-DA8B-4080-B9F9-B2B82845DBC7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318205-103A-4A80-A546-ADD54228216A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1E88A1-8DC6-4E4D-A8FF-7BA42339A658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147D36-2743-4193-AA7A-684FB0E59318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A12901-31E3-4657-883F-51328839964C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AFA962-BC2A-43FF-B07A-3F0B83096549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BD4FC0-927C-42CF-98BA-A161DFABFD86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50911E-AA5A-42D0-9161-45E212D322D1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05ECF4-A8B8-44F4-B03D-FDBCFC785EB7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3BF2DD-20B2-4BE6-BA31-9AD67913FDDC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7152D7E-33F2-4147-B3C6-1B2239DDE3F5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D44002-885C-4EBE-879C-4637B1B472A2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D5AC9F-A778-4EB8-96B8-981DD43F0578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8E2D27C-E12F-4662-A029-C185F81E9CF9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AF5D115-89E7-427C-89F6-8B500D2DBB5A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1A1EA6-118D-46C7-A2D0-709230366F13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B6D71BB-AF31-45B4-ADCA-1FB92D2FD9AB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00C0CE-2316-4500-BA77-873307AC695D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44CA76-31D6-489B-BE52-0062B4ABAB4B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E32E80-C2F6-49A9-82F1-5A14173BB50A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1294FAC-A426-46B1-8EA4-84CAEF6E4879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E64FB2-5505-43D6-9F0C-8A1F4DF18433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8839D94-5017-4535-85A6-5459637C94C9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3A5E6A-CBE4-48FE-9510-4BDE7922F755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F5D034-4A2C-42A6-A2D2-0AECBE5BA5FC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55732E-5948-48CE-8FF4-64C01A609B09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94AA40-E09C-455B-B229-DAF2BF3F6106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8AF8A1-C0C7-4EA1-BE6D-134F317EB9A5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80D7992-8F49-41F3-94A6-DE47ACD4ECEE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74D154-3920-41E6-9FE8-94626210A893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FB76662-3DCF-4459-AC2F-37B8B8972A73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6D4EA9-AA01-477B-A959-0FE656570EC0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9EC319-186F-4033-ADE6-4A5EF02E3B43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062E89A-D3F9-4FB7-A409-CA4D7A2F78C5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53E1ACB-4573-47F1-9773-018B4DB1AC31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1E197D-E4A4-49F0-9228-D53A4E854B89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1BE84C0-356D-4F45-A8C4-84DD0F5DFECD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1C1974-BEB1-4E9D-95C1-274312B820B1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C8A8CAD-9EC7-4C24-BBC7-C6A40F0D4F40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F04B268-04DB-4F81-9054-FE16A195D575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4BE8D53-EABC-44C4-9464-25228196DF74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2BDCB19-CAE3-4C65-A4F5-423F755CD6B8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5AA52FF-9AC9-4AE6-9F64-AE585549F0E7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4830A04-85B5-4FD5-9F8D-5C6C32B9EB57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501A863-B4C8-4D8F-A861-37BDBD8BA4FD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115" name="Footer Text">
            <a:extLst>
              <a:ext uri="{FF2B5EF4-FFF2-40B4-BE49-F238E27FC236}">
                <a16:creationId xmlns:a16="http://schemas.microsoft.com/office/drawing/2014/main" id="{C4EBBBA8-D703-4246-9168-DD21976FF513}"/>
              </a:ext>
            </a:extLst>
          </p:cNvPr>
          <p:cNvSpPr txBox="1"/>
          <p:nvPr/>
        </p:nvSpPr>
        <p:spPr>
          <a:xfrm>
            <a:off x="-3069" y="2505671"/>
            <a:ext cx="429418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</a:rPr>
              <a:t>Euclidean </a:t>
            </a:r>
            <a:r>
              <a:rPr lang="en-US" sz="4000" b="1" dirty="0">
                <a:solidFill>
                  <a:schemeClr val="bg1"/>
                </a:solidFill>
              </a:rPr>
              <a:t>Distance &amp;</a:t>
            </a:r>
          </a:p>
          <a:p>
            <a:pPr algn="ctr"/>
            <a:r>
              <a:rPr lang="en-US" sz="4000" b="1" dirty="0">
                <a:solidFill>
                  <a:srgbClr val="FFC000"/>
                </a:solidFill>
              </a:rPr>
              <a:t>Manhattan </a:t>
            </a:r>
            <a:r>
              <a:rPr lang="en-US" sz="4000" b="1" dirty="0">
                <a:solidFill>
                  <a:schemeClr val="bg1"/>
                </a:solidFill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98830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3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6909BA8-7C95-43E4-A823-7EF0F1E2688C}"/>
              </a:ext>
            </a:extLst>
          </p:cNvPr>
          <p:cNvGrpSpPr/>
          <p:nvPr/>
        </p:nvGrpSpPr>
        <p:grpSpPr>
          <a:xfrm>
            <a:off x="6515966" y="1454445"/>
            <a:ext cx="3254088" cy="3484655"/>
            <a:chOff x="3874075" y="1871410"/>
            <a:chExt cx="2173424" cy="233192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5A3F698-AC9C-4A5A-BA79-3C083239C72B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3E6BB8A-281F-4D0C-A2BF-D84B24FBEB80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36C195-B2EB-449C-8155-93B5F464C6FE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798B1C0-C850-48C2-AA49-33A5C1ED4D5E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1F10866-A8F4-4D6C-B860-6CD7A1C9DABD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485ABE0-8141-4949-9D08-2F5713DC5FFD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EC4960D-644D-451E-AC5F-24B0A7F9EA69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A0117D5-FACE-43EE-9C0E-CE0DA01CFF4B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3628BAB-05CF-4C20-AD61-00AB6C6BA4DB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7CA7267-05C7-4BD2-BA0B-2D54EC9704D5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4AD7B79-0899-40B7-B2F1-6BE439149AE1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B1A988-2BE6-4341-89FC-D1E6A7488073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0470C34-01E8-4AD8-8312-50DBDB7A086F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E8855F0-9694-45CB-AB05-76979FCFC80C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90ACEFC-CF94-4022-98C8-95FBE142E365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783ECBB-87AB-4DDF-97F3-E74374A62988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9E8216E-3CAD-44C1-A0FD-BD1FECB14E74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7E85136-0ABD-4D39-ABB4-02B9BC89696B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8E0AB2A-9CDE-49A1-B3EE-1D0BAD2A355D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4EB1577-FA39-4BEF-9AC9-77660EBA053B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D615ED9-299B-4519-9616-75547DB01D17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7B559E7-6D4C-4465-A96C-F9BEF0BD9F65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6D15144-5462-4C5E-B268-10DC1A43A0A1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D1E72D6-5C0A-4F88-91D6-77917DAFC169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0C2DA7E-0D18-49D1-9BE7-51CBE065E3B7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98E3C1F-2722-42E4-8546-33E55FAFFAC8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2B013BC-D675-43D9-8CB1-F5CC4EF3A2A2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6CF0C89-5742-4819-90EF-4A27DCF8DCB8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484EA0-5568-4854-B000-A5445EF833EA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32DC13C-A860-47C2-9183-4F3ED385E156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7BADBAB-292E-40A8-9329-B3D8DB76736B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538F086-204D-48D0-B579-FA3587BA38D1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BD1C1AF-8917-45F0-9543-1F7A6797825F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BE852FB-47A7-466F-B327-199F6651E32B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75533F1-C450-4F2A-9404-7EF7570F2EF9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DD63BD4-8D31-478E-8325-B2A260B1EDD4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3ED74E4-5384-4C74-8B3A-5C7526006E6C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ACD3B4F-FD73-417B-AA93-15D50DD9CE25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AA2FD6-0FF1-4197-81CD-0AA0E74B50E7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2DF9487-8829-4024-8A03-CE09B0B42286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48136CE-2BAC-47EE-A3CE-3C76A36E9941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FB6E8F2-0AE4-4BE4-A396-3903FA9C3CF8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85CE8A6-30D4-4F92-884F-2173845D814A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B430E00-265F-4B93-8E23-0A7F125FF6B8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0A2D418-EE1A-4E11-AD47-59891D0B6FE5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B697668-C90E-49EE-BFC2-7A7022D9899F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A272A9E-E3E9-4462-B0C3-D493F5FA5A29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94ADFF-A09B-49D6-BE7F-99599122CB3D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115" name="Footer Text">
            <a:extLst>
              <a:ext uri="{FF2B5EF4-FFF2-40B4-BE49-F238E27FC236}">
                <a16:creationId xmlns:a16="http://schemas.microsoft.com/office/drawing/2014/main" id="{5BF93629-075B-40C9-AB8E-CB800A602790}"/>
              </a:ext>
            </a:extLst>
          </p:cNvPr>
          <p:cNvSpPr txBox="1"/>
          <p:nvPr/>
        </p:nvSpPr>
        <p:spPr>
          <a:xfrm>
            <a:off x="-3069" y="2505671"/>
            <a:ext cx="429418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</a:rPr>
              <a:t>Euclidean </a:t>
            </a:r>
            <a:r>
              <a:rPr lang="en-US" sz="4000" b="1" dirty="0">
                <a:solidFill>
                  <a:schemeClr val="bg1"/>
                </a:solidFill>
              </a:rPr>
              <a:t>Distance &amp;</a:t>
            </a:r>
          </a:p>
          <a:p>
            <a:pPr algn="ctr"/>
            <a:r>
              <a:rPr lang="en-US" sz="4000" b="1" dirty="0">
                <a:solidFill>
                  <a:srgbClr val="FFC000"/>
                </a:solidFill>
              </a:rPr>
              <a:t>Manhattan </a:t>
            </a:r>
            <a:r>
              <a:rPr lang="en-US" sz="4000" b="1" dirty="0">
                <a:solidFill>
                  <a:schemeClr val="bg1"/>
                </a:solidFill>
              </a:rPr>
              <a:t>Distance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7BE90BF-0A2B-43CA-949A-5035037B7D19}"/>
              </a:ext>
            </a:extLst>
          </p:cNvPr>
          <p:cNvSpPr/>
          <p:nvPr/>
        </p:nvSpPr>
        <p:spPr>
          <a:xfrm>
            <a:off x="9880037" y="2499081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P1 = (1,1)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693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/>
      </p:pic>
      <p:pic>
        <p:nvPicPr>
          <p:cNvPr id="5" name="Picture 2" descr="Image result for gif line">
            <a:extLst>
              <a:ext uri="{FF2B5EF4-FFF2-40B4-BE49-F238E27FC236}">
                <a16:creationId xmlns:a16="http://schemas.microsoft.com/office/drawing/2014/main" id="{2C49E73A-1A08-4FF0-9612-A1E3A96BCD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6DAD88E9-3B64-4662-8851-1AF04CD7E9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gif line">
            <a:extLst>
              <a:ext uri="{FF2B5EF4-FFF2-40B4-BE49-F238E27FC236}">
                <a16:creationId xmlns:a16="http://schemas.microsoft.com/office/drawing/2014/main" id="{3A321E8F-08C7-476B-A7B5-4E6872A3A3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4670" y="61019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gif line">
            <a:extLst>
              <a:ext uri="{FF2B5EF4-FFF2-40B4-BE49-F238E27FC236}">
                <a16:creationId xmlns:a16="http://schemas.microsoft.com/office/drawing/2014/main" id="{1FE1432D-8B2A-460E-AD3E-805875244B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0314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1" y="1"/>
            <a:ext cx="12192000" cy="685165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0" name="Footer Text"/>
          <p:cNvSpPr txBox="1"/>
          <p:nvPr/>
        </p:nvSpPr>
        <p:spPr>
          <a:xfrm>
            <a:off x="0" y="1948498"/>
            <a:ext cx="1219199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K Nearest </a:t>
            </a:r>
            <a:r>
              <a:rPr lang="en-IN" sz="9600" b="1" dirty="0">
                <a:solidFill>
                  <a:schemeClr val="bg1"/>
                </a:solidFill>
              </a:rPr>
              <a:t>Neighbour</a:t>
            </a:r>
            <a:r>
              <a:rPr lang="en-US" sz="9600" b="1" dirty="0">
                <a:solidFill>
                  <a:schemeClr val="bg1"/>
                </a:solidFill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15817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3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DB3CF8-4D13-4B17-BB14-53F720C11B66}"/>
              </a:ext>
            </a:extLst>
          </p:cNvPr>
          <p:cNvGrpSpPr/>
          <p:nvPr/>
        </p:nvGrpSpPr>
        <p:grpSpPr>
          <a:xfrm>
            <a:off x="6503731" y="1476890"/>
            <a:ext cx="3266324" cy="3448123"/>
            <a:chOff x="3874075" y="1871410"/>
            <a:chExt cx="2173424" cy="23319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9587F6-4728-4426-B75B-6BD0A3C29FD0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5E68C5-B3B2-4756-94B2-FC621BFA7457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82363B-6D6E-4960-81DB-037329B38B22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14A92F-0B79-462F-833B-C3569B6E2780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D9E145-4836-41A0-A712-B487E3BE3661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6EE5C9-5C4E-4679-8244-4FB1CA34D349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A0A962-147F-4B2F-BBF4-9AE70D2D92B9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4F9451-B2B6-4C8B-9765-722FAB5004B2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9DAE59-9FDE-47A8-963C-5C606CF5CEFC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EB3865E-C5B3-44DF-809F-4FB7D47893D0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A0104C-5E84-4C5B-B14E-A0E320440081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27898D-C7E0-492F-B52A-305016222771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25E13D-A27D-4409-B746-E5CDDF4B22BC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1922D5-D1BC-419D-9B47-CEF6F6F69F25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D742F-D219-4FC9-BFAD-C886B7CA7A62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ECC8F3-C8EE-4733-87B5-75FF70BC54EE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9FB3DC-0886-4106-9397-FCA22261F469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D14BD4-6B97-4437-9D29-F43372FBF92C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9CA5F8-6BAE-4BC7-AE58-7ACBCC68E9A8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2616D6A-F5CF-4127-ACFF-B638DDD2839C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777BB96-5670-4ADE-A026-E67E7AA5C6F6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8D08C6-6AEB-4D70-BCFA-C3B3A5E56A68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5E1A2F-4043-481F-A639-3000E27AB0A4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0C04D0-191D-483D-82E7-EB278C5E7F54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98E6954-3FB4-4D61-8708-C931B81B2041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CCD385-850B-43F1-ADF3-FE9770C6658C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08EF51-638A-4588-AAB5-ED01F3A10760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6FD5F1-39B3-4C36-8E92-C615201D6DD3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44958B-A21E-4464-A3AD-BBB53DEA44A5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AC2139-22EF-436A-AF3F-2CC26FC7B54D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25E7831-1275-40EE-BF19-AFF5ADA3A7E7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A84BF9-A5F0-4B0E-9078-77ABBBF24A86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8BB7A7-4B7F-4756-8BC2-339F83B45A6B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B4D6A64-EE3D-4FCD-8BC9-6E9A5CD88004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8B8385-6000-406F-AAA2-B8535C58A93A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E236EF-6DE3-4735-B77B-A5D30C490D90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F3388CE-B654-43B3-85E6-F45752A7773E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C612B3D-EA40-4879-BD59-8509FDEE3C0E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FC084A-DC8A-43BB-B84F-D2A406C56D09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98DFCF-EE4F-4FD9-B35C-BF3202A73ABD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9DD468-7FE9-4A52-9F5C-D37933B7F465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5E3C1E7-8913-4A82-9BAB-D58679127775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2911A6-BCF6-4840-9704-E5D357D371EA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A9841A1-1D67-4FAE-8460-FC17AC768211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F81E023-249A-4E7F-969E-6274626B254C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2F1F31-D38C-4CF3-8D73-9278B8168BE7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CAD146E-4550-401B-B203-3F246834F155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5F9850C-806B-4C6A-BC5D-51ACA8427B88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117" name="Footer Text">
            <a:extLst>
              <a:ext uri="{FF2B5EF4-FFF2-40B4-BE49-F238E27FC236}">
                <a16:creationId xmlns:a16="http://schemas.microsoft.com/office/drawing/2014/main" id="{9519462B-6222-42DB-9C4C-C6A0D8F749D9}"/>
              </a:ext>
            </a:extLst>
          </p:cNvPr>
          <p:cNvSpPr txBox="1"/>
          <p:nvPr/>
        </p:nvSpPr>
        <p:spPr>
          <a:xfrm>
            <a:off x="-3069" y="2505671"/>
            <a:ext cx="429418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</a:rPr>
              <a:t>Euclidean </a:t>
            </a:r>
            <a:r>
              <a:rPr lang="en-US" sz="4000" b="1" dirty="0">
                <a:solidFill>
                  <a:schemeClr val="bg1"/>
                </a:solidFill>
              </a:rPr>
              <a:t>Distance &amp;</a:t>
            </a:r>
          </a:p>
          <a:p>
            <a:pPr algn="ctr"/>
            <a:r>
              <a:rPr lang="en-US" sz="4000" b="1" dirty="0">
                <a:solidFill>
                  <a:srgbClr val="FFC000"/>
                </a:solidFill>
              </a:rPr>
              <a:t>Manhattan </a:t>
            </a:r>
            <a:r>
              <a:rPr lang="en-US" sz="4000" b="1" dirty="0">
                <a:solidFill>
                  <a:schemeClr val="bg1"/>
                </a:solidFill>
              </a:rPr>
              <a:t>Distance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6C394D8-CCFB-40B7-A9C8-7923D89B09F5}"/>
              </a:ext>
            </a:extLst>
          </p:cNvPr>
          <p:cNvSpPr/>
          <p:nvPr/>
        </p:nvSpPr>
        <p:spPr>
          <a:xfrm>
            <a:off x="9880037" y="2499081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P1 = (1,1)</a:t>
            </a:r>
            <a:endParaRPr lang="en-IN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7BB5514-5FBC-49E5-A284-9094D8DCFA89}"/>
              </a:ext>
            </a:extLst>
          </p:cNvPr>
          <p:cNvSpPr/>
          <p:nvPr/>
        </p:nvSpPr>
        <p:spPr>
          <a:xfrm>
            <a:off x="9880037" y="3935454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P2 = (5,4)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87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3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F2A7A3-CCB2-42BD-AAA5-37538D9FC62F}"/>
              </a:ext>
            </a:extLst>
          </p:cNvPr>
          <p:cNvGrpSpPr/>
          <p:nvPr/>
        </p:nvGrpSpPr>
        <p:grpSpPr>
          <a:xfrm>
            <a:off x="6505350" y="1477211"/>
            <a:ext cx="3264706" cy="3444027"/>
            <a:chOff x="3874075" y="1871410"/>
            <a:chExt cx="2173424" cy="233192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D9B135F-EDD9-44D2-ADD9-D7C3D738A0AC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B600B0A-AE3F-43FE-A0FC-F46808F33E85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EF153F6-112F-4667-B33F-B482827A8E61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441F0CE-5664-4F6F-9819-FCE520B9790B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7A29CAF-10E6-42E0-B9C3-60A00580EC55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F7E0EE1-97EA-4E6C-BFF5-F50E9550A71A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3A8496C-2745-47C4-84AC-D3D0C40427C1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4F52F9-6462-408E-BFA9-7EF6F4E118F5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5713655-BDEB-4694-80F6-16B64EBC412E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45A861A-DB71-4241-AD7D-2A5D361F3A6A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096AE9C-98DB-4B70-BD07-628D53E00A57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E7FF360-4EF2-4817-BF34-986616D4504E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CA5A97F-A1A3-4870-9E01-D421BD2A9166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180131F-A866-4895-935D-04533FFD4392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5C38EAD-486D-4929-B9BC-105768B4F7ED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9867AA9-F6CF-4185-BD9F-7CCCFB20F653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F3E922-897C-4F72-BE05-3BECC12F8118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58114EA-24C4-4E84-B781-6ADA359F7A2B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39419D0-1ACD-42A5-AA29-01DFBAC3D1E9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82F406D-24D6-4591-8E34-48522FED22B4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D95313C-DBC2-4F63-AD5C-C867C115B77D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68DBAA3-B0A0-47FB-9B8F-A70BA4E7B0EA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CF16B6-3BF0-4924-B8B3-13C0E2FB2099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0AB9CD-95F8-4794-AF41-A0A70028679A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FDC3270-A209-4DF0-ADE8-F7B31D069C2D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EF4F456-0527-4E1C-9E29-FA1C8EAFE35A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53B004A-C081-4DBC-8865-4F3CEA638F39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416B9F2-FCBD-4454-8F12-330DF03E0C74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0B0B3AF-0515-42F4-9DDA-3AEFBF425A61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31AF037-7882-45A5-8F60-AEB8EDBBED01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7091855-4AF7-4488-AD1D-DDB89205C7C6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CC3FE4C-FB18-4E92-BB04-35235D412C19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A816027-99E4-4082-8BE1-EEBD5370555C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7AD2ACA-48A7-4168-989A-E1F96EC23C6A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675991-C29A-42E4-91B8-DD8DCC1A840F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4246795-F2F3-4516-859F-1D7376E6776D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522739E-B22A-4BB9-AD22-78F7F3EF8057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C83E17B-9E5D-436C-9C23-35B5AC2D4D86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996ED15-2A09-4BFB-ABF2-0D1547D85E10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8BB9A65-96B2-4461-B9E1-3088B6E2058F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8E2E135-74F5-4F1B-B4E3-BC3D9CC1BF8A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1BBDAE4-5A88-4815-8422-4F72E04E5FBF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FA3DF50-BCDE-4481-A5A3-E677A49D8E01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B95A8CE-B872-4EA7-B341-86D2D2593324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0A563C4-1CF2-44FB-A46D-872E95BDA3CF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A35EF59-160F-4AA1-979C-E62CF7F347D5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D91B22C-334B-4B0F-B337-90B9E5C7F896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9FE4400-FF4E-487B-A998-0CBE329D554A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7A1E793-ADB0-4479-882F-CC82169590F3}"/>
                </a:ext>
              </a:extLst>
            </p:cNvPr>
            <p:cNvCxnSpPr/>
            <p:nvPr/>
          </p:nvCxnSpPr>
          <p:spPr>
            <a:xfrm>
              <a:off x="4632960" y="2697879"/>
              <a:ext cx="1259840" cy="972653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62B6B4C-BECE-431E-A04B-6D8038393507}"/>
                </a:ext>
              </a:extLst>
            </p:cNvPr>
            <p:cNvSpPr/>
            <p:nvPr/>
          </p:nvSpPr>
          <p:spPr>
            <a:xfrm>
              <a:off x="5141305" y="2836726"/>
              <a:ext cx="301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221" name="Footer Text">
            <a:extLst>
              <a:ext uri="{FF2B5EF4-FFF2-40B4-BE49-F238E27FC236}">
                <a16:creationId xmlns:a16="http://schemas.microsoft.com/office/drawing/2014/main" id="{97F25629-6BE4-4BBB-8A12-1AC292F014F2}"/>
              </a:ext>
            </a:extLst>
          </p:cNvPr>
          <p:cNvSpPr txBox="1"/>
          <p:nvPr/>
        </p:nvSpPr>
        <p:spPr>
          <a:xfrm>
            <a:off x="-3069" y="2690336"/>
            <a:ext cx="42941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</a:rPr>
              <a:t>Euclidean </a:t>
            </a:r>
            <a:r>
              <a:rPr lang="en-US" sz="4800" b="1" dirty="0">
                <a:solidFill>
                  <a:schemeClr val="bg1"/>
                </a:solidFill>
              </a:rPr>
              <a:t>Distance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89BB2D0-F278-4EE9-AF2E-434EDCE69AD9}"/>
              </a:ext>
            </a:extLst>
          </p:cNvPr>
          <p:cNvSpPr/>
          <p:nvPr/>
        </p:nvSpPr>
        <p:spPr>
          <a:xfrm>
            <a:off x="9880037" y="2499081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P1 = (1,1)</a:t>
            </a:r>
            <a:endParaRPr lang="en-IN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A372EB33-EDB5-4648-AD75-2C069B100E98}"/>
              </a:ext>
            </a:extLst>
          </p:cNvPr>
          <p:cNvSpPr/>
          <p:nvPr/>
        </p:nvSpPr>
        <p:spPr>
          <a:xfrm>
            <a:off x="9880037" y="3935454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P2 = (5,4)</a:t>
            </a:r>
            <a:endParaRPr lang="en-IN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1374357-9AD5-43A6-8CBE-D3240F6609C6}"/>
              </a:ext>
            </a:extLst>
          </p:cNvPr>
          <p:cNvGrpSpPr/>
          <p:nvPr/>
        </p:nvGrpSpPr>
        <p:grpSpPr>
          <a:xfrm>
            <a:off x="6218977" y="5453051"/>
            <a:ext cx="4709366" cy="469450"/>
            <a:chOff x="6218977" y="5453051"/>
            <a:chExt cx="4709366" cy="469450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9ABE7424-BD8D-464B-89E6-BD78AA2786B0}"/>
                </a:ext>
              </a:extLst>
            </p:cNvPr>
            <p:cNvSpPr/>
            <p:nvPr/>
          </p:nvSpPr>
          <p:spPr>
            <a:xfrm>
              <a:off x="6218977" y="5521805"/>
              <a:ext cx="4709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skerville Old Face" panose="02020602080505020303" pitchFamily="18" charset="0"/>
                </a:rPr>
                <a:t>Euclidean Distance </a:t>
              </a:r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        (5 – 1)</a:t>
              </a:r>
              <a:r>
                <a:rPr lang="en-I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²</a:t>
              </a:r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+ (4 – 1)</a:t>
              </a:r>
              <a:r>
                <a:rPr lang="en-I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²    =   5</a:t>
              </a:r>
              <a:endParaRPr lang="en-IN" dirty="0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B9CC1C0-D618-4CDC-9EFC-16E9AAC146F2}"/>
                </a:ext>
              </a:extLst>
            </p:cNvPr>
            <p:cNvGrpSpPr/>
            <p:nvPr/>
          </p:nvGrpSpPr>
          <p:grpSpPr>
            <a:xfrm>
              <a:off x="8379058" y="5453051"/>
              <a:ext cx="1892409" cy="469450"/>
              <a:chOff x="4862945" y="572727"/>
              <a:chExt cx="3495001" cy="684573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6C662E7-A925-44FE-B163-ADDE262D363F}"/>
                  </a:ext>
                </a:extLst>
              </p:cNvPr>
              <p:cNvCxnSpPr/>
              <p:nvPr/>
            </p:nvCxnSpPr>
            <p:spPr>
              <a:xfrm flipV="1">
                <a:off x="4862945" y="945573"/>
                <a:ext cx="103910" cy="1246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3212C65E-ED7A-4BB4-BB9C-610E4F447E15}"/>
                  </a:ext>
                </a:extLst>
              </p:cNvPr>
              <p:cNvCxnSpPr/>
              <p:nvPr/>
            </p:nvCxnSpPr>
            <p:spPr>
              <a:xfrm>
                <a:off x="4978616" y="945573"/>
                <a:ext cx="83127" cy="3117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BA855850-AE23-4CBF-AFCE-37A2F0824E9B}"/>
                  </a:ext>
                </a:extLst>
              </p:cNvPr>
              <p:cNvCxnSpPr/>
              <p:nvPr/>
            </p:nvCxnSpPr>
            <p:spPr>
              <a:xfrm flipV="1">
                <a:off x="5070366" y="572727"/>
                <a:ext cx="145473" cy="6523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C0A0E518-1E5B-4278-AF3D-EDFCC64F2388}"/>
                  </a:ext>
                </a:extLst>
              </p:cNvPr>
              <p:cNvCxnSpPr/>
              <p:nvPr/>
            </p:nvCxnSpPr>
            <p:spPr>
              <a:xfrm>
                <a:off x="5240673" y="572727"/>
                <a:ext cx="311727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456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3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690336"/>
            <a:ext cx="42941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</a:rPr>
              <a:t>Manhattan </a:t>
            </a:r>
            <a:r>
              <a:rPr lang="en-US" sz="4800" b="1" dirty="0">
                <a:solidFill>
                  <a:schemeClr val="bg1"/>
                </a:solidFill>
              </a:rPr>
              <a:t>Distance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F20071E-7708-41B5-8A84-CB9F27A2A9F6}"/>
              </a:ext>
            </a:extLst>
          </p:cNvPr>
          <p:cNvGrpSpPr/>
          <p:nvPr/>
        </p:nvGrpSpPr>
        <p:grpSpPr>
          <a:xfrm>
            <a:off x="6506060" y="1465903"/>
            <a:ext cx="3263995" cy="3487877"/>
            <a:chOff x="3874075" y="1871410"/>
            <a:chExt cx="2173424" cy="2331929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CF0EB8F-9FD1-47ED-8C04-81E1FB40C6D5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6C5E1B2-8858-4770-845B-DA4F27853DB9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6812E90-97CE-47D2-8666-58A495318BB4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EF27545-D7B4-4CB6-8B7C-F065F4BC3602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CEBA34C-B8BD-46D1-87C8-50C541AF0822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064AB19-E4AA-4EA4-95F3-1D9797A53C7C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BEFB57E-8E2F-4D98-A840-C56547A76EC5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DC9E1B7-60C1-4187-A3E1-B54AF81773AE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6016054-2C7B-4501-BB74-CA52B821CDF3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038FF2A-8D66-44BC-81BC-5FF94B9E2285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404E65-D70C-4988-B31A-D936567489D3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C01BED7-78AD-4573-95FA-3C0B4D81960E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E7A3FA5-40E0-45B8-8099-C51EE1F2BD5F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16849D9-2570-4314-9EB3-76361EBAB944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8FB21E1-597D-4336-9B94-3F45FA7F7A3B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E540BCF-FC99-4645-9863-7B1E7B9BF627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D4D24D3-5401-4B53-B354-65720EBC0CB0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4C87E08-2453-4C4F-9711-D91704A2FE8A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AF9EEE2-CC2F-42EE-AE81-F93E3E1086A5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D613D77-AB4A-47AF-AAFB-D422D85EAB6F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F6496B3-14F3-402B-9D29-01BC1BD4A2E9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859B8C-E32A-4B9B-BDA2-4BC3AFF57723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BAE9C8B-01E2-4EBC-81B9-A3B84CF4ED2F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38F322A-35FF-49C1-BB1F-0E9E6DD80A6C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4ABFBA2-3870-4496-BF40-7C81546A93C0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B59B2A7-BACF-4CCA-A1D8-CF81C42167CC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EE1A05B-A6F3-42D2-8AEC-3035059D7032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E202D31-C57F-4425-82DE-5FDA172A3399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E43E159-E415-4501-972B-6A94744EE8B6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27E859A-590C-4FE2-8D85-CED5A15AE392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051BD07-0FCB-45D4-BB86-C3643B75D2F4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4136A41-58E8-442D-9A55-BE4D8C006A78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89B6E61-F9D9-4B9B-A436-EB59C7B45E06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EE8B0E3-1207-4063-82DC-1AE3A4E56491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A4BC60A-4D1C-42A5-8A3C-85EB35C6F800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7B27BE5-A431-4242-9DDB-6569FE1203E0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93ECBB9-8611-4CDB-86F9-5D0E6EADC6C0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6DA4165-575C-466C-A685-32B7EEC97C85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C0417FB-484F-46AF-BFF4-1D0D59F1E4F5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671DB37-1035-404A-A952-546D67BD45E8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6F6CEFC-CB56-4396-8226-F61BD2D34DC7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DD807E1-9098-4DC7-BF69-B1167CF9A6A9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D8FC504-BD79-4A41-A90B-7773707320D0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47792EE-B819-4AA2-B24B-1246E42957A3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1345C83-AFFC-4195-A5E1-50A8FB262540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84EB58C-574B-48E0-B1F5-0FE075354728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255BE4D-BF89-4028-BD37-18AE1BC24B53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83DD110-6AAD-4FF5-995D-4589E06AD10B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2653747-F0B8-4677-9FE6-FE1B0D623698}"/>
                </a:ext>
              </a:extLst>
            </p:cNvPr>
            <p:cNvCxnSpPr>
              <a:cxnSpLocks/>
            </p:cNvCxnSpPr>
            <p:nvPr/>
          </p:nvCxnSpPr>
          <p:spPr>
            <a:xfrm>
              <a:off x="4632960" y="3670532"/>
              <a:ext cx="1259840" cy="1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EA072B6-1F9C-4F00-A0DD-534A88114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960" y="2698804"/>
              <a:ext cx="0" cy="971728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22FD97B-CAB8-4EA3-ADAB-BC1147C9B89E}"/>
                </a:ext>
              </a:extLst>
            </p:cNvPr>
            <p:cNvSpPr/>
            <p:nvPr/>
          </p:nvSpPr>
          <p:spPr>
            <a:xfrm>
              <a:off x="4390558" y="3012653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IN" sz="1600" dirty="0">
                <a:solidFill>
                  <a:schemeClr val="accent6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DE1E237-9802-445E-865F-647254574CFC}"/>
                </a:ext>
              </a:extLst>
            </p:cNvPr>
            <p:cNvSpPr/>
            <p:nvPr/>
          </p:nvSpPr>
          <p:spPr>
            <a:xfrm>
              <a:off x="5130799" y="3650266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IN" sz="16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AC81A36-8697-47DF-A451-D32ABFA2B845}"/>
              </a:ext>
            </a:extLst>
          </p:cNvPr>
          <p:cNvSpPr/>
          <p:nvPr/>
        </p:nvSpPr>
        <p:spPr>
          <a:xfrm>
            <a:off x="9880037" y="2499081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P1 = (1,1)</a:t>
            </a:r>
            <a:endParaRPr lang="en-IN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B435B05-7177-47D2-8A82-A34D6FD504B1}"/>
              </a:ext>
            </a:extLst>
          </p:cNvPr>
          <p:cNvSpPr/>
          <p:nvPr/>
        </p:nvSpPr>
        <p:spPr>
          <a:xfrm>
            <a:off x="9880037" y="3935454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P2 = (5,4)</a:t>
            </a:r>
            <a:endParaRPr lang="en-IN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34BF7DB-3EFA-4352-9D7E-FC4A22342B70}"/>
              </a:ext>
            </a:extLst>
          </p:cNvPr>
          <p:cNvSpPr/>
          <p:nvPr/>
        </p:nvSpPr>
        <p:spPr>
          <a:xfrm>
            <a:off x="6218977" y="5521805"/>
            <a:ext cx="4610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Manhattan Distance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|5 – 1| + |4 – 1|</a:t>
            </a: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=   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42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5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505671"/>
            <a:ext cx="429418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</a:rPr>
              <a:t>Euclidean </a:t>
            </a:r>
            <a:r>
              <a:rPr lang="en-US" sz="4000" b="1" dirty="0">
                <a:solidFill>
                  <a:schemeClr val="bg1"/>
                </a:solidFill>
              </a:rPr>
              <a:t>Distance &amp;</a:t>
            </a:r>
          </a:p>
          <a:p>
            <a:pPr algn="ctr"/>
            <a:r>
              <a:rPr lang="en-US" sz="4000" b="1" dirty="0">
                <a:solidFill>
                  <a:srgbClr val="FFC000"/>
                </a:solidFill>
              </a:rPr>
              <a:t>Manhattan </a:t>
            </a:r>
            <a:r>
              <a:rPr lang="en-US" sz="4000" b="1" dirty="0">
                <a:solidFill>
                  <a:schemeClr val="bg1"/>
                </a:solidFill>
              </a:rPr>
              <a:t>Distance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6195F4C-403F-43E4-AC85-D8F0EB62C1CF}"/>
              </a:ext>
            </a:extLst>
          </p:cNvPr>
          <p:cNvGrpSpPr/>
          <p:nvPr/>
        </p:nvGrpSpPr>
        <p:grpSpPr>
          <a:xfrm>
            <a:off x="6502875" y="1466145"/>
            <a:ext cx="3267180" cy="3483153"/>
            <a:chOff x="3874075" y="1871410"/>
            <a:chExt cx="2173424" cy="2331929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0CFCBA7-65F6-4B4E-B14C-E5BCD18507F6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05C6556-563D-4227-97A9-FFBDD372F0B5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4A2ED29-EC27-449E-A125-222642E794D2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96E4F57-ED9B-46CA-8273-D71540D39578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A23AF45-7163-4F2C-813F-E7B5B060511E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93E0220-8677-48D7-B4AA-63EEF30B5754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BAA0334-3D0A-4C39-93E0-00720A88834F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44376D8-F4D5-4386-9D8B-97B84A36764C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CAA1708-44A5-4F2E-B77A-DF9FAB2CABDE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4834695-C636-4831-89A1-5B5D1874C166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8277FFDD-E393-479C-B669-94BCE6836DB3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9E9079C-64BC-4F2F-A1FE-DF3FECE154F2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B82FDAAF-6112-471C-953E-1E72879F529E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3EBCACB6-F0C2-45E2-BE12-2EA5611885E9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584B7B7-D2D6-41E6-87D2-B91DCFCD9AD9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1318DD8-2DDF-4D13-8D10-51552652BBF0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A43CE408-AB9B-4757-91AE-DEB203C5DD73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ED4B479-D10B-4BDB-B18C-4101571AAE2D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7A11205-66D6-4D49-A792-763C41F770B0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EEE230A8-8B8F-4EF1-A3FE-0C4EFD52C343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B56A950-1DC4-436E-994E-E99DE6BECDAA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6BCBE2FF-B794-4F0B-A815-2DE9AEE9B700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37F4BD2-F039-41A5-B73C-49187626799A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BC5729F-7E4D-4A2A-97AD-12B91F8A0F20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C4A7291-5AC5-4824-8958-35C027186277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D8B2745-AD18-4136-8946-C5A5B208DC4B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37F98DD-7E80-48AB-9E8D-CE2F2BC58849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765E626-BB7E-40AE-8BE0-BBB882B9F6A6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0F5AC8C3-A76E-46A8-86E2-FA207840C211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A783D11-0265-45C9-B0AD-F794C3EB5A8D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D95ACC5C-8D49-4FA8-AD9F-5E85C6B9D811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53C2189-53F2-4E7D-9AC8-FB6FD40FB76A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1B04084-F86F-4C2A-8832-5603CDD807B1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2847C49-1D6F-4D26-A44E-C56FB8E3D4E6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787711A-3C93-4DA8-BEBB-AB9CDC73C5A9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A7FFBA9-5C45-45A5-B4EF-2AC45CEAFD2D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D3E2ADE-E885-4655-B542-B6A035C4402D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7E9E1FD-84A8-4205-9157-85DB4D97CD17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6F8E08D-186E-40B8-964E-3E9A011349ED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FD604A0-E877-4E2C-869A-A77C0C164812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4398564-949B-4986-8702-8D2131567B1E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4BAC97D-27A7-457F-A13F-3320B9F29738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61EFF07-2AD6-4E24-95F4-2FC41F7E7221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B21B4C1F-CA16-4759-9A0C-2C9791793E25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D56FAC4-9BF4-4846-BC15-42D87C68F18D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DFA2F3C-3D67-4D25-AB6E-3A5511BFE895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897EC07B-8A9B-47BB-9EB6-3E017234EB64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1438A09A-6A18-4C0C-ABFB-588C6B0434E2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94EB1CC-1E21-4CBA-9007-EF8F23404597}"/>
                </a:ext>
              </a:extLst>
            </p:cNvPr>
            <p:cNvCxnSpPr/>
            <p:nvPr/>
          </p:nvCxnSpPr>
          <p:spPr>
            <a:xfrm>
              <a:off x="4632960" y="2697879"/>
              <a:ext cx="1259840" cy="972653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4AE4A08-2211-4740-A724-F446E6BF9D44}"/>
                </a:ext>
              </a:extLst>
            </p:cNvPr>
            <p:cNvCxnSpPr>
              <a:cxnSpLocks/>
            </p:cNvCxnSpPr>
            <p:nvPr/>
          </p:nvCxnSpPr>
          <p:spPr>
            <a:xfrm>
              <a:off x="4632960" y="3670532"/>
              <a:ext cx="1259840" cy="1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E9865A4-2B67-4446-8F51-9E5149E0C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960" y="2698804"/>
              <a:ext cx="0" cy="971728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F34EA86-31E2-4239-AEEF-1AB21CD42199}"/>
                </a:ext>
              </a:extLst>
            </p:cNvPr>
            <p:cNvSpPr/>
            <p:nvPr/>
          </p:nvSpPr>
          <p:spPr>
            <a:xfrm>
              <a:off x="4390558" y="3012653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IN" sz="1600" dirty="0">
                <a:solidFill>
                  <a:schemeClr val="accent6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0A93C26-3D44-45CB-AF4A-AEBB63C87002}"/>
                </a:ext>
              </a:extLst>
            </p:cNvPr>
            <p:cNvSpPr/>
            <p:nvPr/>
          </p:nvSpPr>
          <p:spPr>
            <a:xfrm>
              <a:off x="5130799" y="3650266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IN" sz="1600" dirty="0">
                <a:solidFill>
                  <a:schemeClr val="accent6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7C182EE-A4C5-4024-9CEB-2767C7AD62A6}"/>
                </a:ext>
              </a:extLst>
            </p:cNvPr>
            <p:cNvSpPr/>
            <p:nvPr/>
          </p:nvSpPr>
          <p:spPr>
            <a:xfrm>
              <a:off x="5141305" y="2836726"/>
              <a:ext cx="301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227" name="Rectangle 226">
            <a:extLst>
              <a:ext uri="{FF2B5EF4-FFF2-40B4-BE49-F238E27FC236}">
                <a16:creationId xmlns:a16="http://schemas.microsoft.com/office/drawing/2014/main" id="{38C94063-DF24-4CAA-A9A1-923FC31F4AA3}"/>
              </a:ext>
            </a:extLst>
          </p:cNvPr>
          <p:cNvSpPr/>
          <p:nvPr/>
        </p:nvSpPr>
        <p:spPr>
          <a:xfrm>
            <a:off x="9880037" y="2499081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P1 = (1,1)</a:t>
            </a:r>
            <a:endParaRPr lang="en-IN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8792FF39-1DA4-4E02-8545-DD6B69630AAE}"/>
              </a:ext>
            </a:extLst>
          </p:cNvPr>
          <p:cNvSpPr/>
          <p:nvPr/>
        </p:nvSpPr>
        <p:spPr>
          <a:xfrm>
            <a:off x="9880037" y="3935454"/>
            <a:ext cx="1433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P2 = (5,4)</a:t>
            </a:r>
            <a:endParaRPr lang="en-IN" dirty="0"/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3856E7B2-9286-455C-818F-5C7BC3064514}"/>
              </a:ext>
            </a:extLst>
          </p:cNvPr>
          <p:cNvGrpSpPr/>
          <p:nvPr/>
        </p:nvGrpSpPr>
        <p:grpSpPr>
          <a:xfrm>
            <a:off x="5864558" y="5125297"/>
            <a:ext cx="4709366" cy="469450"/>
            <a:chOff x="6218977" y="5453051"/>
            <a:chExt cx="4709366" cy="469450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A0DCD430-79B0-4430-8D0A-2C30964639D4}"/>
                </a:ext>
              </a:extLst>
            </p:cNvPr>
            <p:cNvSpPr/>
            <p:nvPr/>
          </p:nvSpPr>
          <p:spPr>
            <a:xfrm>
              <a:off x="6218977" y="5521805"/>
              <a:ext cx="4709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skerville Old Face" panose="02020602080505020303" pitchFamily="18" charset="0"/>
                </a:rPr>
                <a:t>Euclidean Distance </a:t>
              </a:r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=        (5 – 1)</a:t>
              </a:r>
              <a:r>
                <a:rPr lang="en-I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²</a:t>
              </a:r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+ (4 – 1)</a:t>
              </a:r>
              <a:r>
                <a:rPr lang="en-I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²    =   5</a:t>
              </a:r>
              <a:endParaRPr lang="en-IN" dirty="0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5DFA852-465F-4B1C-B6C0-7305531A20DC}"/>
                </a:ext>
              </a:extLst>
            </p:cNvPr>
            <p:cNvGrpSpPr/>
            <p:nvPr/>
          </p:nvGrpSpPr>
          <p:grpSpPr>
            <a:xfrm>
              <a:off x="8379058" y="5453051"/>
              <a:ext cx="1892409" cy="469450"/>
              <a:chOff x="4862945" y="572727"/>
              <a:chExt cx="3495001" cy="684573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A3325259-E773-4444-B7DB-05C2DFF88A1B}"/>
                  </a:ext>
                </a:extLst>
              </p:cNvPr>
              <p:cNvCxnSpPr/>
              <p:nvPr/>
            </p:nvCxnSpPr>
            <p:spPr>
              <a:xfrm flipV="1">
                <a:off x="4862945" y="945573"/>
                <a:ext cx="103910" cy="1246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365B942-B261-436D-8F32-A0681646FB02}"/>
                  </a:ext>
                </a:extLst>
              </p:cNvPr>
              <p:cNvCxnSpPr/>
              <p:nvPr/>
            </p:nvCxnSpPr>
            <p:spPr>
              <a:xfrm>
                <a:off x="4978616" y="945573"/>
                <a:ext cx="83127" cy="3117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CC83B666-30AE-437F-BDE9-C6A20B9A5012}"/>
                  </a:ext>
                </a:extLst>
              </p:cNvPr>
              <p:cNvCxnSpPr/>
              <p:nvPr/>
            </p:nvCxnSpPr>
            <p:spPr>
              <a:xfrm flipV="1">
                <a:off x="5070366" y="572727"/>
                <a:ext cx="145473" cy="6523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0662E10-2C83-4170-BB07-D23B19692E02}"/>
                  </a:ext>
                </a:extLst>
              </p:cNvPr>
              <p:cNvCxnSpPr/>
              <p:nvPr/>
            </p:nvCxnSpPr>
            <p:spPr>
              <a:xfrm>
                <a:off x="5240673" y="572727"/>
                <a:ext cx="311727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6" name="Rectangle 235">
            <a:extLst>
              <a:ext uri="{FF2B5EF4-FFF2-40B4-BE49-F238E27FC236}">
                <a16:creationId xmlns:a16="http://schemas.microsoft.com/office/drawing/2014/main" id="{0F6044AF-84C4-498C-AFBD-B430892E5A97}"/>
              </a:ext>
            </a:extLst>
          </p:cNvPr>
          <p:cNvSpPr/>
          <p:nvPr/>
        </p:nvSpPr>
        <p:spPr>
          <a:xfrm>
            <a:off x="5963366" y="5744688"/>
            <a:ext cx="4610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Manhattan Distance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|5 – 1| + |4 – 1|</a:t>
            </a: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=   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65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31C8E9B-021A-420A-9228-6A6FEAE7C5E1}"/>
              </a:ext>
            </a:extLst>
          </p:cNvPr>
          <p:cNvGrpSpPr/>
          <p:nvPr/>
        </p:nvGrpSpPr>
        <p:grpSpPr>
          <a:xfrm>
            <a:off x="3874075" y="1871410"/>
            <a:ext cx="2173424" cy="2331929"/>
            <a:chOff x="3874075" y="1871410"/>
            <a:chExt cx="2173424" cy="23319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A99EDE-3F02-41AF-8954-685EE31C431B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0C0F1C-1FC2-49B5-833B-2D6802AF39F3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360AF5-E1EA-484C-AED0-549DB87193C0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507720-DD4B-4D7C-BA2E-15D03EB65C2E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52D603-4855-4291-A5C1-AB06CAF1053F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628D44-6D05-456E-898D-E9CEE50C1F78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82F8D4-7542-4E66-8303-83E7168E5C99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BE9E0A-71DE-447B-9193-81133BF2DCF4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A2DCD5-8BFE-4266-9791-7CCCA4D4E721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D32AF3-1246-437E-8630-7769168BADE5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5D8E50-59B2-4DF1-8852-4339F0A28E46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B16C46-E960-4EA6-A6F1-C2B21563DD10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62E94E-23F8-4912-AC51-64C5E04DFFA4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9F58B3-4F24-4466-86FE-EF8E4B3C872C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5A2A9D-AAC6-417F-8F59-8C945227FE85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29CFAC-EBA0-4F2C-BA9F-27E033A46D34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C6F3E8-0BAE-47BE-8685-28E2B1E74C1D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F3B060-DF2A-4B8F-BA4B-AB92BF236423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1CDC8F-FB7F-4634-9F33-5DC26D0BCB75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3ED00-2000-48B4-AE2F-1824A69515F3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F3979C-4E0C-4C1E-8098-F1C2646652FE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AE500D-F28D-447A-B2FA-E0B18A46856A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9C21B9-1B47-421F-946D-C3A11ABF496F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E873AD-971A-40CE-BCF3-E72C1F88EAF5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A3C5E4-F6FF-467E-8042-A667D1399AE2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A56D77-0D87-485F-B5A9-4E843A26E475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124F51-008A-443D-B295-F62EB5BF1ECF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CA4D7-FBEB-447D-8973-4C34F538289C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3011BA-461A-47CF-B102-FA70739B47F3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89E1BC-5BFE-41F2-9D37-E338CAD69557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0A95C-4572-49D1-8B61-4D7929A2E95F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B57923-358E-4309-ABCC-C333F8FABE92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364330-89CD-420A-A95C-5C3C47185C78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AA132D-52C1-44A2-8288-608ECFFCB6D3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2D469C6-D17C-4350-8497-20DCAEA4BD37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2084F4-95AA-4E44-A0B1-C247FD980C56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5D4468-7EA9-4C63-865F-6A1260D9D1BD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BD8650-C077-4956-A747-DA85324F7070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96892D-6044-49AB-84E5-CAFE64920998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E48430-DCD8-414A-B8A8-DCDD174BBFB6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B5A4C5-6359-41BF-B78E-BF5A4D354681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79D02-386E-4724-9E29-6D7532943256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D203AD-C17A-4B96-8E7B-EA976228DC24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4109AD-2F87-46A4-B520-067DA9B29F03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C7B5D7-6ABB-4924-BED8-A3196C04867D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E53A5E-A183-4C38-9D38-AC02F0FA55EE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FA6455-6639-4431-A655-F1450F6464E1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635CD45-A619-4DD1-B837-3C08B5A210E5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9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FA66B8EA-1AB9-4DAB-BB83-BB1C62C54F06}"/>
              </a:ext>
            </a:extLst>
          </p:cNvPr>
          <p:cNvGrpSpPr/>
          <p:nvPr/>
        </p:nvGrpSpPr>
        <p:grpSpPr>
          <a:xfrm>
            <a:off x="3874075" y="1871410"/>
            <a:ext cx="2173424" cy="2331929"/>
            <a:chOff x="3874075" y="1871410"/>
            <a:chExt cx="2173424" cy="23319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A99EDE-3F02-41AF-8954-685EE31C431B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0C0F1C-1FC2-49B5-833B-2D6802AF39F3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360AF5-E1EA-484C-AED0-549DB87193C0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507720-DD4B-4D7C-BA2E-15D03EB65C2E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52D603-4855-4291-A5C1-AB06CAF1053F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628D44-6D05-456E-898D-E9CEE50C1F78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82F8D4-7542-4E66-8303-83E7168E5C99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BE9E0A-71DE-447B-9193-81133BF2DCF4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A2DCD5-8BFE-4266-9791-7CCCA4D4E721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D32AF3-1246-437E-8630-7769168BADE5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5D8E50-59B2-4DF1-8852-4339F0A28E46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B16C46-E960-4EA6-A6F1-C2B21563DD10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62E94E-23F8-4912-AC51-64C5E04DFFA4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9F58B3-4F24-4466-86FE-EF8E4B3C872C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5A2A9D-AAC6-417F-8F59-8C945227FE85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29CFAC-EBA0-4F2C-BA9F-27E033A46D34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C6F3E8-0BAE-47BE-8685-28E2B1E74C1D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F3B060-DF2A-4B8F-BA4B-AB92BF236423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1CDC8F-FB7F-4634-9F33-5DC26D0BCB75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3ED00-2000-48B4-AE2F-1824A69515F3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F3979C-4E0C-4C1E-8098-F1C2646652FE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AE500D-F28D-447A-B2FA-E0B18A46856A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9C21B9-1B47-421F-946D-C3A11ABF496F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E873AD-971A-40CE-BCF3-E72C1F88EAF5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A3C5E4-F6FF-467E-8042-A667D1399AE2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A56D77-0D87-485F-B5A9-4E843A26E475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124F51-008A-443D-B295-F62EB5BF1ECF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CA4D7-FBEB-447D-8973-4C34F538289C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3011BA-461A-47CF-B102-FA70739B47F3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89E1BC-5BFE-41F2-9D37-E338CAD69557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FFD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0A95C-4572-49D1-8B61-4D7929A2E95F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B57923-358E-4309-ABCC-C333F8FABE92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364330-89CD-420A-A95C-5C3C47185C78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AA132D-52C1-44A2-8288-608ECFFCB6D3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2D469C6-D17C-4350-8497-20DCAEA4BD37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2084F4-95AA-4E44-A0B1-C247FD980C56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5D4468-7EA9-4C63-865F-6A1260D9D1BD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BD8650-C077-4956-A747-DA85324F7070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96892D-6044-49AB-84E5-CAFE64920998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E48430-DCD8-414A-B8A8-DCDD174BBFB6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B5A4C5-6359-41BF-B78E-BF5A4D354681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79D02-386E-4724-9E29-6D7532943256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D203AD-C17A-4B96-8E7B-EA976228DC24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4109AD-2F87-46A4-B520-067DA9B29F03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C7B5D7-6ABB-4924-BED8-A3196C04867D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E53A5E-A183-4C38-9D38-AC02F0FA55EE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FA6455-6639-4431-A655-F1450F6464E1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635CD45-A619-4DD1-B837-3C08B5A210E5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5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14C13A9-7CC6-4E22-A3C8-5B9CB28C69D1}"/>
              </a:ext>
            </a:extLst>
          </p:cNvPr>
          <p:cNvGrpSpPr/>
          <p:nvPr/>
        </p:nvGrpSpPr>
        <p:grpSpPr>
          <a:xfrm>
            <a:off x="3874075" y="1871410"/>
            <a:ext cx="2173424" cy="2331929"/>
            <a:chOff x="3874075" y="1871410"/>
            <a:chExt cx="2173424" cy="23319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A99EDE-3F02-41AF-8954-685EE31C431B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0C0F1C-1FC2-49B5-833B-2D6802AF39F3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360AF5-E1EA-484C-AED0-549DB87193C0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507720-DD4B-4D7C-BA2E-15D03EB65C2E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52D603-4855-4291-A5C1-AB06CAF1053F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628D44-6D05-456E-898D-E9CEE50C1F78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82F8D4-7542-4E66-8303-83E7168E5C99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BE9E0A-71DE-447B-9193-81133BF2DCF4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A2DCD5-8BFE-4266-9791-7CCCA4D4E721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D32AF3-1246-437E-8630-7769168BADE5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5D8E50-59B2-4DF1-8852-4339F0A28E46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B16C46-E960-4EA6-A6F1-C2B21563DD10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62E94E-23F8-4912-AC51-64C5E04DFFA4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9F58B3-4F24-4466-86FE-EF8E4B3C872C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5A2A9D-AAC6-417F-8F59-8C945227FE85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29CFAC-EBA0-4F2C-BA9F-27E033A46D34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C6F3E8-0BAE-47BE-8685-28E2B1E74C1D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F3B060-DF2A-4B8F-BA4B-AB92BF236423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1CDC8F-FB7F-4634-9F33-5DC26D0BCB75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3ED00-2000-48B4-AE2F-1824A69515F3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F3979C-4E0C-4C1E-8098-F1C2646652FE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AE500D-F28D-447A-B2FA-E0B18A46856A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9C21B9-1B47-421F-946D-C3A11ABF496F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E873AD-971A-40CE-BCF3-E72C1F88EAF5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A3C5E4-F6FF-467E-8042-A667D1399AE2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A56D77-0D87-485F-B5A9-4E843A26E475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124F51-008A-443D-B295-F62EB5BF1ECF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CA4D7-FBEB-447D-8973-4C34F538289C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3011BA-461A-47CF-B102-FA70739B47F3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89E1BC-5BFE-41F2-9D37-E338CAD69557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0A95C-4572-49D1-8B61-4D7929A2E95F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B57923-358E-4309-ABCC-C333F8FABE92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364330-89CD-420A-A95C-5C3C47185C78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AA132D-52C1-44A2-8288-608ECFFCB6D3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2D469C6-D17C-4350-8497-20DCAEA4BD37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2084F4-95AA-4E44-A0B1-C247FD980C56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5D4468-7EA9-4C63-865F-6A1260D9D1BD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BD8650-C077-4956-A747-DA85324F7070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96892D-6044-49AB-84E5-CAFE64920998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E48430-DCD8-414A-B8A8-DCDD174BBFB6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B5A4C5-6359-41BF-B78E-BF5A4D354681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79D02-386E-4724-9E29-6D7532943256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D203AD-C17A-4B96-8E7B-EA976228DC24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4109AD-2F87-46A4-B520-067DA9B29F03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C7B5D7-6ABB-4924-BED8-A3196C04867D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E53A5E-A183-4C38-9D38-AC02F0FA55EE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FA6455-6639-4431-A655-F1450F6464E1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635CD45-A619-4DD1-B837-3C08B5A210E5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7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E0387207-6436-4768-8CC7-5A7FE9AEA663}"/>
              </a:ext>
            </a:extLst>
          </p:cNvPr>
          <p:cNvGrpSpPr/>
          <p:nvPr/>
        </p:nvGrpSpPr>
        <p:grpSpPr>
          <a:xfrm>
            <a:off x="3874075" y="1871410"/>
            <a:ext cx="2173424" cy="2331929"/>
            <a:chOff x="3874075" y="1871410"/>
            <a:chExt cx="2173424" cy="23319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A99EDE-3F02-41AF-8954-685EE31C431B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0C0F1C-1FC2-49B5-833B-2D6802AF39F3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360AF5-E1EA-484C-AED0-549DB87193C0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507720-DD4B-4D7C-BA2E-15D03EB65C2E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52D603-4855-4291-A5C1-AB06CAF1053F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628D44-6D05-456E-898D-E9CEE50C1F78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82F8D4-7542-4E66-8303-83E7168E5C99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BE9E0A-71DE-447B-9193-81133BF2DCF4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A2DCD5-8BFE-4266-9791-7CCCA4D4E721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D32AF3-1246-437E-8630-7769168BADE5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5D8E50-59B2-4DF1-8852-4339F0A28E46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B16C46-E960-4EA6-A6F1-C2B21563DD10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62E94E-23F8-4912-AC51-64C5E04DFFA4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9F58B3-4F24-4466-86FE-EF8E4B3C872C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5A2A9D-AAC6-417F-8F59-8C945227FE85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29CFAC-EBA0-4F2C-BA9F-27E033A46D34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C6F3E8-0BAE-47BE-8685-28E2B1E74C1D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F3B060-DF2A-4B8F-BA4B-AB92BF236423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1CDC8F-FB7F-4634-9F33-5DC26D0BCB75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3ED00-2000-48B4-AE2F-1824A69515F3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F3979C-4E0C-4C1E-8098-F1C2646652FE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AE500D-F28D-447A-B2FA-E0B18A46856A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9C21B9-1B47-421F-946D-C3A11ABF496F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E873AD-971A-40CE-BCF3-E72C1F88EAF5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A3C5E4-F6FF-467E-8042-A667D1399AE2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A56D77-0D87-485F-B5A9-4E843A26E475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124F51-008A-443D-B295-F62EB5BF1ECF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CA4D7-FBEB-447D-8973-4C34F538289C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3011BA-461A-47CF-B102-FA70739B47F3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89E1BC-5BFE-41F2-9D37-E338CAD69557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0A95C-4572-49D1-8B61-4D7929A2E95F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B57923-358E-4309-ABCC-C333F8FABE92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364330-89CD-420A-A95C-5C3C47185C78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AA132D-52C1-44A2-8288-608ECFFCB6D3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2D469C6-D17C-4350-8497-20DCAEA4BD37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2084F4-95AA-4E44-A0B1-C247FD980C56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5D4468-7EA9-4C63-865F-6A1260D9D1BD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BD8650-C077-4956-A747-DA85324F7070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96892D-6044-49AB-84E5-CAFE64920998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E48430-DCD8-414A-B8A8-DCDD174BBFB6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B5A4C5-6359-41BF-B78E-BF5A4D354681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79D02-386E-4724-9E29-6D7532943256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D203AD-C17A-4B96-8E7B-EA976228DC24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4109AD-2F87-46A4-B520-067DA9B29F03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C7B5D7-6ABB-4924-BED8-A3196C04867D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E53A5E-A183-4C38-9D38-AC02F0FA55EE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FA6455-6639-4431-A655-F1450F6464E1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635CD45-A619-4DD1-B837-3C08B5A210E5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75513D9-E4ED-4849-B9D2-AA9A1FBF2B3A}"/>
                </a:ext>
              </a:extLst>
            </p:cNvPr>
            <p:cNvCxnSpPr/>
            <p:nvPr/>
          </p:nvCxnSpPr>
          <p:spPr>
            <a:xfrm>
              <a:off x="4632960" y="2697879"/>
              <a:ext cx="1259840" cy="972653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4446CEC-457F-45B9-A715-97BCB421C876}"/>
                </a:ext>
              </a:extLst>
            </p:cNvPr>
            <p:cNvSpPr/>
            <p:nvPr/>
          </p:nvSpPr>
          <p:spPr>
            <a:xfrm>
              <a:off x="5141305" y="2836726"/>
              <a:ext cx="301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62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9721140-DB15-43ED-BCBC-CBD1E8B41834}"/>
              </a:ext>
            </a:extLst>
          </p:cNvPr>
          <p:cNvGrpSpPr/>
          <p:nvPr/>
        </p:nvGrpSpPr>
        <p:grpSpPr>
          <a:xfrm>
            <a:off x="3874075" y="1871410"/>
            <a:ext cx="2173424" cy="2331929"/>
            <a:chOff x="3874075" y="1871410"/>
            <a:chExt cx="2173424" cy="23319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A99EDE-3F02-41AF-8954-685EE31C431B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0C0F1C-1FC2-49B5-833B-2D6802AF39F3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360AF5-E1EA-484C-AED0-549DB87193C0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507720-DD4B-4D7C-BA2E-15D03EB65C2E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52D603-4855-4291-A5C1-AB06CAF1053F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628D44-6D05-456E-898D-E9CEE50C1F78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82F8D4-7542-4E66-8303-83E7168E5C99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BE9E0A-71DE-447B-9193-81133BF2DCF4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A2DCD5-8BFE-4266-9791-7CCCA4D4E721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D32AF3-1246-437E-8630-7769168BADE5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5D8E50-59B2-4DF1-8852-4339F0A28E46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B16C46-E960-4EA6-A6F1-C2B21563DD10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62E94E-23F8-4912-AC51-64C5E04DFFA4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9F58B3-4F24-4466-86FE-EF8E4B3C872C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5A2A9D-AAC6-417F-8F59-8C945227FE85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29CFAC-EBA0-4F2C-BA9F-27E033A46D34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C6F3E8-0BAE-47BE-8685-28E2B1E74C1D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F3B060-DF2A-4B8F-BA4B-AB92BF236423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1CDC8F-FB7F-4634-9F33-5DC26D0BCB75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3ED00-2000-48B4-AE2F-1824A69515F3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F3979C-4E0C-4C1E-8098-F1C2646652FE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AE500D-F28D-447A-B2FA-E0B18A46856A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9C21B9-1B47-421F-946D-C3A11ABF496F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E873AD-971A-40CE-BCF3-E72C1F88EAF5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A3C5E4-F6FF-467E-8042-A667D1399AE2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A56D77-0D87-485F-B5A9-4E843A26E475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124F51-008A-443D-B295-F62EB5BF1ECF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CA4D7-FBEB-447D-8973-4C34F538289C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3011BA-461A-47CF-B102-FA70739B47F3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89E1BC-5BFE-41F2-9D37-E338CAD69557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0A95C-4572-49D1-8B61-4D7929A2E95F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B57923-358E-4309-ABCC-C333F8FABE92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364330-89CD-420A-A95C-5C3C47185C78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AA132D-52C1-44A2-8288-608ECFFCB6D3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2D469C6-D17C-4350-8497-20DCAEA4BD37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2084F4-95AA-4E44-A0B1-C247FD980C56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5D4468-7EA9-4C63-865F-6A1260D9D1BD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BD8650-C077-4956-A747-DA85324F7070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96892D-6044-49AB-84E5-CAFE64920998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E48430-DCD8-414A-B8A8-DCDD174BBFB6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B5A4C5-6359-41BF-B78E-BF5A4D354681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79D02-386E-4724-9E29-6D7532943256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D203AD-C17A-4B96-8E7B-EA976228DC24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4109AD-2F87-46A4-B520-067DA9B29F03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C7B5D7-6ABB-4924-BED8-A3196C04867D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E53A5E-A183-4C38-9D38-AC02F0FA55EE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FA6455-6639-4431-A655-F1450F6464E1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635CD45-A619-4DD1-B837-3C08B5A210E5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87C6235-0881-47E5-8F7E-1E7082A5E3F7}"/>
                </a:ext>
              </a:extLst>
            </p:cNvPr>
            <p:cNvCxnSpPr>
              <a:cxnSpLocks/>
            </p:cNvCxnSpPr>
            <p:nvPr/>
          </p:nvCxnSpPr>
          <p:spPr>
            <a:xfrm>
              <a:off x="4632960" y="3670532"/>
              <a:ext cx="1259840" cy="1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BC1CFC8-7F93-49F7-B468-664CD30CF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960" y="2698804"/>
              <a:ext cx="0" cy="971728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E494BD-B5D5-451D-8E55-08EB52C2B69B}"/>
                </a:ext>
              </a:extLst>
            </p:cNvPr>
            <p:cNvSpPr/>
            <p:nvPr/>
          </p:nvSpPr>
          <p:spPr>
            <a:xfrm>
              <a:off x="4390558" y="3012653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IN" sz="1600" dirty="0">
                <a:solidFill>
                  <a:schemeClr val="accent6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A79A3B7-64F6-4241-BC5A-B2EBBB8469E7}"/>
                </a:ext>
              </a:extLst>
            </p:cNvPr>
            <p:cNvSpPr/>
            <p:nvPr/>
          </p:nvSpPr>
          <p:spPr>
            <a:xfrm>
              <a:off x="5130799" y="3650266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IN" sz="16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6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8A93B3E-1A81-40C8-A855-78AF782DF917}"/>
              </a:ext>
            </a:extLst>
          </p:cNvPr>
          <p:cNvGrpSpPr/>
          <p:nvPr/>
        </p:nvGrpSpPr>
        <p:grpSpPr>
          <a:xfrm>
            <a:off x="3874075" y="1871410"/>
            <a:ext cx="2173424" cy="2331929"/>
            <a:chOff x="3874075" y="1871410"/>
            <a:chExt cx="2173424" cy="23319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A99EDE-3F02-41AF-8954-685EE31C431B}"/>
                </a:ext>
              </a:extLst>
            </p:cNvPr>
            <p:cNvSpPr/>
            <p:nvPr/>
          </p:nvSpPr>
          <p:spPr>
            <a:xfrm>
              <a:off x="417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0C0F1C-1FC2-49B5-833B-2D6802AF39F3}"/>
                </a:ext>
              </a:extLst>
            </p:cNvPr>
            <p:cNvSpPr/>
            <p:nvPr/>
          </p:nvSpPr>
          <p:spPr>
            <a:xfrm>
              <a:off x="450088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360AF5-E1EA-484C-AED0-549DB87193C0}"/>
                </a:ext>
              </a:extLst>
            </p:cNvPr>
            <p:cNvSpPr/>
            <p:nvPr/>
          </p:nvSpPr>
          <p:spPr>
            <a:xfrm>
              <a:off x="481584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507720-DD4B-4D7C-BA2E-15D03EB65C2E}"/>
                </a:ext>
              </a:extLst>
            </p:cNvPr>
            <p:cNvSpPr/>
            <p:nvPr/>
          </p:nvSpPr>
          <p:spPr>
            <a:xfrm>
              <a:off x="513080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52D603-4855-4291-A5C1-AB06CAF1053F}"/>
                </a:ext>
              </a:extLst>
            </p:cNvPr>
            <p:cNvSpPr/>
            <p:nvPr/>
          </p:nvSpPr>
          <p:spPr>
            <a:xfrm>
              <a:off x="544576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628D44-6D05-456E-898D-E9CEE50C1F78}"/>
                </a:ext>
              </a:extLst>
            </p:cNvPr>
            <p:cNvSpPr/>
            <p:nvPr/>
          </p:nvSpPr>
          <p:spPr>
            <a:xfrm>
              <a:off x="5760720" y="224536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82F8D4-7542-4E66-8303-83E7168E5C99}"/>
                </a:ext>
              </a:extLst>
            </p:cNvPr>
            <p:cNvSpPr/>
            <p:nvPr/>
          </p:nvSpPr>
          <p:spPr>
            <a:xfrm>
              <a:off x="417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BE9E0A-71DE-447B-9193-81133BF2DCF4}"/>
                </a:ext>
              </a:extLst>
            </p:cNvPr>
            <p:cNvSpPr/>
            <p:nvPr/>
          </p:nvSpPr>
          <p:spPr>
            <a:xfrm>
              <a:off x="4500880" y="2570480"/>
              <a:ext cx="264160" cy="26416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A2DCD5-8BFE-4266-9791-7CCCA4D4E721}"/>
                </a:ext>
              </a:extLst>
            </p:cNvPr>
            <p:cNvSpPr/>
            <p:nvPr/>
          </p:nvSpPr>
          <p:spPr>
            <a:xfrm>
              <a:off x="481584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D32AF3-1246-437E-8630-7769168BADE5}"/>
                </a:ext>
              </a:extLst>
            </p:cNvPr>
            <p:cNvSpPr/>
            <p:nvPr/>
          </p:nvSpPr>
          <p:spPr>
            <a:xfrm>
              <a:off x="513080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5D8E50-59B2-4DF1-8852-4339F0A28E46}"/>
                </a:ext>
              </a:extLst>
            </p:cNvPr>
            <p:cNvSpPr/>
            <p:nvPr/>
          </p:nvSpPr>
          <p:spPr>
            <a:xfrm>
              <a:off x="544576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B16C46-E960-4EA6-A6F1-C2B21563DD10}"/>
                </a:ext>
              </a:extLst>
            </p:cNvPr>
            <p:cNvSpPr/>
            <p:nvPr/>
          </p:nvSpPr>
          <p:spPr>
            <a:xfrm>
              <a:off x="5760720" y="2570480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62E94E-23F8-4912-AC51-64C5E04DFFA4}"/>
                </a:ext>
              </a:extLst>
            </p:cNvPr>
            <p:cNvSpPr/>
            <p:nvPr/>
          </p:nvSpPr>
          <p:spPr>
            <a:xfrm>
              <a:off x="417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9F58B3-4F24-4466-86FE-EF8E4B3C872C}"/>
                </a:ext>
              </a:extLst>
            </p:cNvPr>
            <p:cNvSpPr/>
            <p:nvPr/>
          </p:nvSpPr>
          <p:spPr>
            <a:xfrm>
              <a:off x="450088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5A2A9D-AAC6-417F-8F59-8C945227FE85}"/>
                </a:ext>
              </a:extLst>
            </p:cNvPr>
            <p:cNvSpPr/>
            <p:nvPr/>
          </p:nvSpPr>
          <p:spPr>
            <a:xfrm>
              <a:off x="481584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29CFAC-EBA0-4F2C-BA9F-27E033A46D34}"/>
                </a:ext>
              </a:extLst>
            </p:cNvPr>
            <p:cNvSpPr/>
            <p:nvPr/>
          </p:nvSpPr>
          <p:spPr>
            <a:xfrm>
              <a:off x="513080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C6F3E8-0BAE-47BE-8685-28E2B1E74C1D}"/>
                </a:ext>
              </a:extLst>
            </p:cNvPr>
            <p:cNvSpPr/>
            <p:nvPr/>
          </p:nvSpPr>
          <p:spPr>
            <a:xfrm>
              <a:off x="544576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F3B060-DF2A-4B8F-BA4B-AB92BF236423}"/>
                </a:ext>
              </a:extLst>
            </p:cNvPr>
            <p:cNvSpPr/>
            <p:nvPr/>
          </p:nvSpPr>
          <p:spPr>
            <a:xfrm>
              <a:off x="5760720" y="2887288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1CDC8F-FB7F-4634-9F33-5DC26D0BCB75}"/>
                </a:ext>
              </a:extLst>
            </p:cNvPr>
            <p:cNvSpPr/>
            <p:nvPr/>
          </p:nvSpPr>
          <p:spPr>
            <a:xfrm>
              <a:off x="417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53ED00-2000-48B4-AE2F-1824A69515F3}"/>
                </a:ext>
              </a:extLst>
            </p:cNvPr>
            <p:cNvSpPr/>
            <p:nvPr/>
          </p:nvSpPr>
          <p:spPr>
            <a:xfrm>
              <a:off x="450088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F3979C-4E0C-4C1E-8098-F1C2646652FE}"/>
                </a:ext>
              </a:extLst>
            </p:cNvPr>
            <p:cNvSpPr/>
            <p:nvPr/>
          </p:nvSpPr>
          <p:spPr>
            <a:xfrm>
              <a:off x="481584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AE500D-F28D-447A-B2FA-E0B18A46856A}"/>
                </a:ext>
              </a:extLst>
            </p:cNvPr>
            <p:cNvSpPr/>
            <p:nvPr/>
          </p:nvSpPr>
          <p:spPr>
            <a:xfrm>
              <a:off x="513080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9C21B9-1B47-421F-946D-C3A11ABF496F}"/>
                </a:ext>
              </a:extLst>
            </p:cNvPr>
            <p:cNvSpPr/>
            <p:nvPr/>
          </p:nvSpPr>
          <p:spPr>
            <a:xfrm>
              <a:off x="544576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E873AD-971A-40CE-BCF3-E72C1F88EAF5}"/>
                </a:ext>
              </a:extLst>
            </p:cNvPr>
            <p:cNvSpPr/>
            <p:nvPr/>
          </p:nvSpPr>
          <p:spPr>
            <a:xfrm>
              <a:off x="5760720" y="32133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AA3C5E4-F6FF-467E-8042-A667D1399AE2}"/>
                </a:ext>
              </a:extLst>
            </p:cNvPr>
            <p:cNvSpPr/>
            <p:nvPr/>
          </p:nvSpPr>
          <p:spPr>
            <a:xfrm>
              <a:off x="417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A56D77-0D87-485F-B5A9-4E843A26E475}"/>
                </a:ext>
              </a:extLst>
            </p:cNvPr>
            <p:cNvSpPr/>
            <p:nvPr/>
          </p:nvSpPr>
          <p:spPr>
            <a:xfrm>
              <a:off x="450088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7124F51-008A-443D-B295-F62EB5BF1ECF}"/>
                </a:ext>
              </a:extLst>
            </p:cNvPr>
            <p:cNvSpPr/>
            <p:nvPr/>
          </p:nvSpPr>
          <p:spPr>
            <a:xfrm>
              <a:off x="481584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FCA4D7-FBEB-447D-8973-4C34F538289C}"/>
                </a:ext>
              </a:extLst>
            </p:cNvPr>
            <p:cNvSpPr/>
            <p:nvPr/>
          </p:nvSpPr>
          <p:spPr>
            <a:xfrm>
              <a:off x="513080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3011BA-461A-47CF-B102-FA70739B47F3}"/>
                </a:ext>
              </a:extLst>
            </p:cNvPr>
            <p:cNvSpPr/>
            <p:nvPr/>
          </p:nvSpPr>
          <p:spPr>
            <a:xfrm>
              <a:off x="5445760" y="353845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89E1BC-5BFE-41F2-9D37-E338CAD69557}"/>
                </a:ext>
              </a:extLst>
            </p:cNvPr>
            <p:cNvSpPr/>
            <p:nvPr/>
          </p:nvSpPr>
          <p:spPr>
            <a:xfrm>
              <a:off x="5760720" y="3538452"/>
              <a:ext cx="264160" cy="26416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0A95C-4572-49D1-8B61-4D7929A2E95F}"/>
                </a:ext>
              </a:extLst>
            </p:cNvPr>
            <p:cNvSpPr/>
            <p:nvPr/>
          </p:nvSpPr>
          <p:spPr>
            <a:xfrm>
              <a:off x="417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B57923-358E-4309-ABCC-C333F8FABE92}"/>
                </a:ext>
              </a:extLst>
            </p:cNvPr>
            <p:cNvSpPr/>
            <p:nvPr/>
          </p:nvSpPr>
          <p:spPr>
            <a:xfrm>
              <a:off x="450088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364330-89CD-420A-A95C-5C3C47185C78}"/>
                </a:ext>
              </a:extLst>
            </p:cNvPr>
            <p:cNvSpPr/>
            <p:nvPr/>
          </p:nvSpPr>
          <p:spPr>
            <a:xfrm>
              <a:off x="481584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AA132D-52C1-44A2-8288-608ECFFCB6D3}"/>
                </a:ext>
              </a:extLst>
            </p:cNvPr>
            <p:cNvSpPr/>
            <p:nvPr/>
          </p:nvSpPr>
          <p:spPr>
            <a:xfrm>
              <a:off x="513080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2D469C6-D17C-4350-8497-20DCAEA4BD37}"/>
                </a:ext>
              </a:extLst>
            </p:cNvPr>
            <p:cNvSpPr/>
            <p:nvPr/>
          </p:nvSpPr>
          <p:spPr>
            <a:xfrm>
              <a:off x="544576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2084F4-95AA-4E44-A0B1-C247FD980C56}"/>
                </a:ext>
              </a:extLst>
            </p:cNvPr>
            <p:cNvSpPr/>
            <p:nvPr/>
          </p:nvSpPr>
          <p:spPr>
            <a:xfrm>
              <a:off x="5760720" y="3873732"/>
              <a:ext cx="264160" cy="2641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5D4468-7EA9-4C63-865F-6A1260D9D1BD}"/>
                </a:ext>
              </a:extLst>
            </p:cNvPr>
            <p:cNvSpPr/>
            <p:nvPr/>
          </p:nvSpPr>
          <p:spPr>
            <a:xfrm>
              <a:off x="4160685" y="1881571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BD8650-C077-4956-A747-DA85324F7070}"/>
                </a:ext>
              </a:extLst>
            </p:cNvPr>
            <p:cNvSpPr/>
            <p:nvPr/>
          </p:nvSpPr>
          <p:spPr>
            <a:xfrm>
              <a:off x="4483912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96892D-6044-49AB-84E5-CAFE64920998}"/>
                </a:ext>
              </a:extLst>
            </p:cNvPr>
            <p:cNvSpPr/>
            <p:nvPr/>
          </p:nvSpPr>
          <p:spPr>
            <a:xfrm>
              <a:off x="4799088" y="187602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E48430-DCD8-414A-B8A8-DCDD174BBFB6}"/>
                </a:ext>
              </a:extLst>
            </p:cNvPr>
            <p:cNvSpPr/>
            <p:nvPr/>
          </p:nvSpPr>
          <p:spPr>
            <a:xfrm>
              <a:off x="5107410" y="1876953"/>
              <a:ext cx="30168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B5A4C5-6359-41BF-B78E-BF5A4D354681}"/>
                </a:ext>
              </a:extLst>
            </p:cNvPr>
            <p:cNvSpPr/>
            <p:nvPr/>
          </p:nvSpPr>
          <p:spPr>
            <a:xfrm>
              <a:off x="5430637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79D02-386E-4724-9E29-6D7532943256}"/>
                </a:ext>
              </a:extLst>
            </p:cNvPr>
            <p:cNvSpPr/>
            <p:nvPr/>
          </p:nvSpPr>
          <p:spPr>
            <a:xfrm>
              <a:off x="5745813" y="187141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D203AD-C17A-4B96-8E7B-EA976228DC24}"/>
                </a:ext>
              </a:extLst>
            </p:cNvPr>
            <p:cNvSpPr/>
            <p:nvPr/>
          </p:nvSpPr>
          <p:spPr>
            <a:xfrm>
              <a:off x="3874075" y="2192774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4109AD-2F87-46A4-B520-067DA9B29F03}"/>
                </a:ext>
              </a:extLst>
            </p:cNvPr>
            <p:cNvSpPr/>
            <p:nvPr/>
          </p:nvSpPr>
          <p:spPr>
            <a:xfrm>
              <a:off x="3876556" y="2513213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C7B5D7-6ABB-4924-BED8-A3196C04867D}"/>
                </a:ext>
              </a:extLst>
            </p:cNvPr>
            <p:cNvSpPr/>
            <p:nvPr/>
          </p:nvSpPr>
          <p:spPr>
            <a:xfrm>
              <a:off x="3878694" y="28531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E53A5E-A183-4C38-9D38-AC02F0FA55EE}"/>
                </a:ext>
              </a:extLst>
            </p:cNvPr>
            <p:cNvSpPr/>
            <p:nvPr/>
          </p:nvSpPr>
          <p:spPr>
            <a:xfrm>
              <a:off x="3881176" y="3173604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FA6455-6639-4431-A655-F1450F6464E1}"/>
                </a:ext>
              </a:extLst>
            </p:cNvPr>
            <p:cNvSpPr/>
            <p:nvPr/>
          </p:nvSpPr>
          <p:spPr>
            <a:xfrm>
              <a:off x="3883311" y="351356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635CD45-A619-4DD1-B837-3C08B5A210E5}"/>
                </a:ext>
              </a:extLst>
            </p:cNvPr>
            <p:cNvSpPr/>
            <p:nvPr/>
          </p:nvSpPr>
          <p:spPr>
            <a:xfrm>
              <a:off x="3885793" y="3834007"/>
              <a:ext cx="301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3F8A0BD-908F-4ACB-B333-C4EBD9A28FA2}"/>
                </a:ext>
              </a:extLst>
            </p:cNvPr>
            <p:cNvCxnSpPr/>
            <p:nvPr/>
          </p:nvCxnSpPr>
          <p:spPr>
            <a:xfrm>
              <a:off x="4632960" y="2697879"/>
              <a:ext cx="1259840" cy="972653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87C6235-0881-47E5-8F7E-1E7082A5E3F7}"/>
                </a:ext>
              </a:extLst>
            </p:cNvPr>
            <p:cNvCxnSpPr>
              <a:cxnSpLocks/>
            </p:cNvCxnSpPr>
            <p:nvPr/>
          </p:nvCxnSpPr>
          <p:spPr>
            <a:xfrm>
              <a:off x="4632960" y="3670532"/>
              <a:ext cx="1259840" cy="1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BC1CFC8-7F93-49F7-B468-664CD30CF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960" y="2698804"/>
              <a:ext cx="0" cy="971728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E494BD-B5D5-451D-8E55-08EB52C2B69B}"/>
                </a:ext>
              </a:extLst>
            </p:cNvPr>
            <p:cNvSpPr/>
            <p:nvPr/>
          </p:nvSpPr>
          <p:spPr>
            <a:xfrm>
              <a:off x="4390558" y="3012653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IN" sz="1600" dirty="0">
                <a:solidFill>
                  <a:schemeClr val="accent6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A79A3B7-64F6-4241-BC5A-B2EBBB8469E7}"/>
                </a:ext>
              </a:extLst>
            </p:cNvPr>
            <p:cNvSpPr/>
            <p:nvPr/>
          </p:nvSpPr>
          <p:spPr>
            <a:xfrm>
              <a:off x="5130799" y="3650266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IN" sz="1600" dirty="0">
                <a:solidFill>
                  <a:schemeClr val="accent6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535F49-C028-4368-87D4-0CD9151D67AC}"/>
                </a:ext>
              </a:extLst>
            </p:cNvPr>
            <p:cNvSpPr/>
            <p:nvPr/>
          </p:nvSpPr>
          <p:spPr>
            <a:xfrm>
              <a:off x="5141305" y="2836726"/>
              <a:ext cx="301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5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 bwMode="auto">
          <a:xfrm>
            <a:off x="-2541" y="-4569"/>
            <a:ext cx="12192000" cy="685165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0" name="Footer Text"/>
          <p:cNvSpPr txBox="1"/>
          <p:nvPr/>
        </p:nvSpPr>
        <p:spPr>
          <a:xfrm>
            <a:off x="-5082" y="1285283"/>
            <a:ext cx="121920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Balakrishnan Sir</a:t>
            </a:r>
          </a:p>
        </p:txBody>
      </p:sp>
      <p:sp>
        <p:nvSpPr>
          <p:cNvPr id="11" name="Footer Text"/>
          <p:cNvSpPr txBox="1"/>
          <p:nvPr/>
        </p:nvSpPr>
        <p:spPr>
          <a:xfrm>
            <a:off x="3694579" y="3114004"/>
            <a:ext cx="4876797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MV Boli" panose="02000500030200090000" pitchFamily="2" charset="0"/>
                <a:ea typeface="Roboto Light" panose="02000000000000000000" pitchFamily="2" charset="0"/>
                <a:cs typeface="MV Boli" panose="02000500030200090000" pitchFamily="2" charset="0"/>
              </a:rPr>
              <a:t>Bharat Jain </a:t>
            </a:r>
            <a:r>
              <a:rPr lang="en-US" sz="2133" dirty="0">
                <a:solidFill>
                  <a:schemeClr val="bg1"/>
                </a:solidFill>
                <a:latin typeface="Old English Text MT" panose="03040902040508030806" pitchFamily="66" charset="0"/>
                <a:ea typeface="Roboto Light" panose="02000000000000000000" pitchFamily="2" charset="0"/>
              </a:rPr>
              <a:t>(19030141010)</a:t>
            </a:r>
          </a:p>
        </p:txBody>
      </p:sp>
      <p:sp>
        <p:nvSpPr>
          <p:cNvPr id="14" name="Freeform 13"/>
          <p:cNvSpPr/>
          <p:nvPr/>
        </p:nvSpPr>
        <p:spPr bwMode="auto">
          <a:xfrm>
            <a:off x="3957289" y="2973350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8020173" y="2973350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8" name="Footer Text">
            <a:extLst>
              <a:ext uri="{FF2B5EF4-FFF2-40B4-BE49-F238E27FC236}">
                <a16:creationId xmlns:a16="http://schemas.microsoft.com/office/drawing/2014/main" id="{79C15972-5DAE-44DE-9443-22BB8BE83779}"/>
              </a:ext>
            </a:extLst>
          </p:cNvPr>
          <p:cNvSpPr txBox="1"/>
          <p:nvPr/>
        </p:nvSpPr>
        <p:spPr>
          <a:xfrm>
            <a:off x="2451370" y="900630"/>
            <a:ext cx="72892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TO</a:t>
            </a:r>
          </a:p>
        </p:txBody>
      </p:sp>
      <p:sp>
        <p:nvSpPr>
          <p:cNvPr id="12" name="Footer Text">
            <a:extLst>
              <a:ext uri="{FF2B5EF4-FFF2-40B4-BE49-F238E27FC236}">
                <a16:creationId xmlns:a16="http://schemas.microsoft.com/office/drawing/2014/main" id="{FB950583-0515-4AC8-8EC5-6D2FA736A355}"/>
              </a:ext>
            </a:extLst>
          </p:cNvPr>
          <p:cNvSpPr txBox="1"/>
          <p:nvPr/>
        </p:nvSpPr>
        <p:spPr>
          <a:xfrm>
            <a:off x="3696510" y="3775689"/>
            <a:ext cx="4876797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33" b="1" dirty="0" err="1">
                <a:solidFill>
                  <a:schemeClr val="bg1"/>
                </a:solidFill>
                <a:latin typeface="MV Boli" panose="02000500030200090000" pitchFamily="2" charset="0"/>
                <a:ea typeface="Roboto Light" panose="02000000000000000000" pitchFamily="2" charset="0"/>
                <a:cs typeface="MV Boli" panose="02000500030200090000" pitchFamily="2" charset="0"/>
              </a:rPr>
              <a:t>Deeksha</a:t>
            </a:r>
            <a:r>
              <a:rPr lang="en-US" sz="2133" b="1" dirty="0">
                <a:solidFill>
                  <a:schemeClr val="bg1"/>
                </a:solidFill>
                <a:latin typeface="MV Boli" panose="02000500030200090000" pitchFamily="2" charset="0"/>
                <a:ea typeface="Roboto Light" panose="02000000000000000000" pitchFamily="2" charset="0"/>
                <a:cs typeface="MV Boli" panose="02000500030200090000" pitchFamily="2" charset="0"/>
              </a:rPr>
              <a:t> Tiwari </a:t>
            </a:r>
            <a:r>
              <a:rPr lang="en-US" sz="2133" dirty="0">
                <a:solidFill>
                  <a:schemeClr val="bg1"/>
                </a:solidFill>
                <a:latin typeface="Old English Text MT" panose="03040902040508030806" pitchFamily="66" charset="0"/>
                <a:ea typeface="Roboto Light" panose="02000000000000000000" pitchFamily="2" charset="0"/>
              </a:rPr>
              <a:t>(19030141014)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D102F05-B981-4ECB-8881-1C2B0B713D04}"/>
              </a:ext>
            </a:extLst>
          </p:cNvPr>
          <p:cNvSpPr/>
          <p:nvPr/>
        </p:nvSpPr>
        <p:spPr bwMode="auto">
          <a:xfrm>
            <a:off x="3956290" y="3635035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D665B1E8-9F3A-4769-B687-FA591BDC536F}"/>
              </a:ext>
            </a:extLst>
          </p:cNvPr>
          <p:cNvSpPr/>
          <p:nvPr/>
        </p:nvSpPr>
        <p:spPr bwMode="auto">
          <a:xfrm flipH="1">
            <a:off x="8015789" y="3635035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7" name="Footer Text">
            <a:extLst>
              <a:ext uri="{FF2B5EF4-FFF2-40B4-BE49-F238E27FC236}">
                <a16:creationId xmlns:a16="http://schemas.microsoft.com/office/drawing/2014/main" id="{81A0CE63-ED91-4FDE-809C-932F3762A504}"/>
              </a:ext>
            </a:extLst>
          </p:cNvPr>
          <p:cNvSpPr txBox="1"/>
          <p:nvPr/>
        </p:nvSpPr>
        <p:spPr>
          <a:xfrm>
            <a:off x="3696507" y="4435446"/>
            <a:ext cx="4876797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MV Boli" panose="02000500030200090000" pitchFamily="2" charset="0"/>
                <a:ea typeface="Roboto Light" panose="02000000000000000000" pitchFamily="2" charset="0"/>
                <a:cs typeface="MV Boli" panose="02000500030200090000" pitchFamily="2" charset="0"/>
              </a:rPr>
              <a:t>Manan Jain </a:t>
            </a:r>
            <a:r>
              <a:rPr lang="en-US" sz="2133" dirty="0">
                <a:solidFill>
                  <a:schemeClr val="bg1"/>
                </a:solidFill>
                <a:latin typeface="Old English Text MT" panose="03040902040508030806" pitchFamily="66" charset="0"/>
                <a:ea typeface="Roboto Light" panose="02000000000000000000" pitchFamily="2" charset="0"/>
              </a:rPr>
              <a:t>(19030141034)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441E61EE-42D0-4AD7-916E-21F40CF1654D}"/>
              </a:ext>
            </a:extLst>
          </p:cNvPr>
          <p:cNvSpPr/>
          <p:nvPr/>
        </p:nvSpPr>
        <p:spPr bwMode="auto">
          <a:xfrm>
            <a:off x="3956879" y="4294792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A7012C94-88FE-45A2-AB7F-D1959587EB88}"/>
              </a:ext>
            </a:extLst>
          </p:cNvPr>
          <p:cNvSpPr/>
          <p:nvPr/>
        </p:nvSpPr>
        <p:spPr bwMode="auto">
          <a:xfrm flipH="1">
            <a:off x="8017541" y="4294792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0" name="Footer Text">
            <a:extLst>
              <a:ext uri="{FF2B5EF4-FFF2-40B4-BE49-F238E27FC236}">
                <a16:creationId xmlns:a16="http://schemas.microsoft.com/office/drawing/2014/main" id="{83AF3863-3F61-4A5C-9C54-31511815B021}"/>
              </a:ext>
            </a:extLst>
          </p:cNvPr>
          <p:cNvSpPr txBox="1"/>
          <p:nvPr/>
        </p:nvSpPr>
        <p:spPr>
          <a:xfrm>
            <a:off x="3708080" y="5083630"/>
            <a:ext cx="4876797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1"/>
                </a:solidFill>
                <a:latin typeface="MV Boli" panose="02000500030200090000" pitchFamily="2" charset="0"/>
                <a:ea typeface="Roboto Light" panose="02000000000000000000" pitchFamily="2" charset="0"/>
                <a:cs typeface="MV Boli" panose="02000500030200090000" pitchFamily="2" charset="0"/>
              </a:rPr>
              <a:t>Puja Jha </a:t>
            </a:r>
            <a:r>
              <a:rPr lang="en-US" sz="2133" dirty="0">
                <a:solidFill>
                  <a:schemeClr val="bg1"/>
                </a:solidFill>
                <a:latin typeface="Old English Text MT" panose="03040902040508030806" pitchFamily="66" charset="0"/>
                <a:ea typeface="Roboto Light" panose="02000000000000000000" pitchFamily="2" charset="0"/>
              </a:rPr>
              <a:t>(19030141050)</a:t>
            </a: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07F59795-F721-4371-95EC-6DE71D6653A0}"/>
              </a:ext>
            </a:extLst>
          </p:cNvPr>
          <p:cNvSpPr/>
          <p:nvPr/>
        </p:nvSpPr>
        <p:spPr bwMode="auto">
          <a:xfrm>
            <a:off x="3954884" y="4942976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4788DBA0-9E85-4317-84D5-C1C0DF12A9D9}"/>
              </a:ext>
            </a:extLst>
          </p:cNvPr>
          <p:cNvSpPr/>
          <p:nvPr/>
        </p:nvSpPr>
        <p:spPr bwMode="auto">
          <a:xfrm flipH="1">
            <a:off x="8017070" y="4942976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3" name="Footer Text">
            <a:extLst>
              <a:ext uri="{FF2B5EF4-FFF2-40B4-BE49-F238E27FC236}">
                <a16:creationId xmlns:a16="http://schemas.microsoft.com/office/drawing/2014/main" id="{F937AC28-CB29-4DE0-9E94-9AE815B899FD}"/>
              </a:ext>
            </a:extLst>
          </p:cNvPr>
          <p:cNvSpPr txBox="1"/>
          <p:nvPr/>
        </p:nvSpPr>
        <p:spPr>
          <a:xfrm>
            <a:off x="3708084" y="5731813"/>
            <a:ext cx="4876797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133" b="1" dirty="0" err="1">
                <a:solidFill>
                  <a:schemeClr val="bg1"/>
                </a:solidFill>
                <a:latin typeface="MV Boli" panose="02000500030200090000" pitchFamily="2" charset="0"/>
                <a:ea typeface="Roboto Light" panose="02000000000000000000" pitchFamily="2" charset="0"/>
                <a:cs typeface="MV Boli" panose="02000500030200090000" pitchFamily="2" charset="0"/>
              </a:rPr>
              <a:t>Stuti</a:t>
            </a:r>
            <a:r>
              <a:rPr lang="en-US" sz="2133" b="1" dirty="0">
                <a:solidFill>
                  <a:schemeClr val="bg1"/>
                </a:solidFill>
                <a:latin typeface="MV Boli" panose="02000500030200090000" pitchFamily="2" charset="0"/>
                <a:ea typeface="Roboto Light" panose="02000000000000000000" pitchFamily="2" charset="0"/>
                <a:cs typeface="MV Boli" panose="02000500030200090000" pitchFamily="2" charset="0"/>
              </a:rPr>
              <a:t> Singh </a:t>
            </a:r>
            <a:r>
              <a:rPr lang="en-US" sz="2133" dirty="0">
                <a:solidFill>
                  <a:schemeClr val="bg1"/>
                </a:solidFill>
                <a:latin typeface="Old English Text MT" panose="03040902040508030806" pitchFamily="66" charset="0"/>
                <a:ea typeface="Roboto Light" panose="02000000000000000000" pitchFamily="2" charset="0"/>
              </a:rPr>
              <a:t>(19030141072)</a:t>
            </a:r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3CDD5F0D-5577-430F-9C88-F70C3282E91B}"/>
              </a:ext>
            </a:extLst>
          </p:cNvPr>
          <p:cNvSpPr/>
          <p:nvPr/>
        </p:nvSpPr>
        <p:spPr bwMode="auto">
          <a:xfrm>
            <a:off x="3956992" y="5591159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B792154A-4A8C-4756-A935-BD7E2D88565D}"/>
              </a:ext>
            </a:extLst>
          </p:cNvPr>
          <p:cNvSpPr/>
          <p:nvPr/>
        </p:nvSpPr>
        <p:spPr bwMode="auto">
          <a:xfrm flipH="1">
            <a:off x="8012754" y="5591159"/>
            <a:ext cx="304800" cy="609600"/>
          </a:xfrm>
          <a:custGeom>
            <a:avLst/>
            <a:gdLst>
              <a:gd name="connsiteX0" fmla="*/ 0 w 228600"/>
              <a:gd name="connsiteY0" fmla="*/ 0 h 457200"/>
              <a:gd name="connsiteX1" fmla="*/ 228600 w 228600"/>
              <a:gd name="connsiteY1" fmla="*/ 0 h 457200"/>
              <a:gd name="connsiteX2" fmla="*/ 228600 w 228600"/>
              <a:gd name="connsiteY2" fmla="*/ 22481 h 457200"/>
              <a:gd name="connsiteX3" fmla="*/ 22481 w 228600"/>
              <a:gd name="connsiteY3" fmla="*/ 22481 h 457200"/>
              <a:gd name="connsiteX4" fmla="*/ 22481 w 228600"/>
              <a:gd name="connsiteY4" fmla="*/ 434719 h 457200"/>
              <a:gd name="connsiteX5" fmla="*/ 228600 w 228600"/>
              <a:gd name="connsiteY5" fmla="*/ 434719 h 457200"/>
              <a:gd name="connsiteX6" fmla="*/ 228600 w 228600"/>
              <a:gd name="connsiteY6" fmla="*/ 457200 h 457200"/>
              <a:gd name="connsiteX7" fmla="*/ 0 w 228600"/>
              <a:gd name="connsiteY7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8600" h="457200">
                <a:moveTo>
                  <a:pt x="0" y="0"/>
                </a:moveTo>
                <a:lnTo>
                  <a:pt x="228600" y="0"/>
                </a:lnTo>
                <a:lnTo>
                  <a:pt x="228600" y="22481"/>
                </a:lnTo>
                <a:lnTo>
                  <a:pt x="22481" y="22481"/>
                </a:lnTo>
                <a:lnTo>
                  <a:pt x="22481" y="434719"/>
                </a:lnTo>
                <a:lnTo>
                  <a:pt x="228600" y="434719"/>
                </a:lnTo>
                <a:lnTo>
                  <a:pt x="228600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22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2" presetClass="entr" presetSubtype="4" accel="20000" decel="8000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accel="20000" decel="8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accel="20000" decel="8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50"/>
                            </p:stCondLst>
                            <p:childTnLst>
                              <p:par>
                                <p:cTn id="28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50"/>
                            </p:stCondLst>
                            <p:childTnLst>
                              <p:par>
                                <p:cTn id="4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50"/>
                            </p:stCondLst>
                            <p:childTnLst>
                              <p:par>
                                <p:cTn id="5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50"/>
                            </p:stCondLst>
                            <p:childTnLst>
                              <p:par>
                                <p:cTn id="6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  <p:bldP spid="8" grpId="0"/>
      <p:bldP spid="12" grpId="0"/>
      <p:bldP spid="13" grpId="0" animBg="1"/>
      <p:bldP spid="16" grpId="0" animBg="1"/>
      <p:bldP spid="17" grpId="0"/>
      <p:bldP spid="18" grpId="0" animBg="1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D04569-80FF-4682-AD95-A9CA4FCF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8" t="14722" r="30000" b="48056"/>
          <a:stretch/>
        </p:blipFill>
        <p:spPr>
          <a:xfrm>
            <a:off x="3822700" y="1791246"/>
            <a:ext cx="4546600" cy="32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09F23C-4BFE-45EC-8F17-D1FE26A5B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9" t="14540" r="989" b="48238"/>
          <a:stretch/>
        </p:blipFill>
        <p:spPr>
          <a:xfrm>
            <a:off x="3822700" y="1791245"/>
            <a:ext cx="4546600" cy="32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BB4CB-9A49-4FFA-B937-EC593D1A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1" t="50807" r="29897" b="11971"/>
          <a:stretch/>
        </p:blipFill>
        <p:spPr>
          <a:xfrm>
            <a:off x="3822700" y="1791244"/>
            <a:ext cx="4546600" cy="32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52949-6FA2-4E6C-8CF8-4889EAE48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7" t="51056" r="1101" b="11722"/>
          <a:stretch/>
        </p:blipFill>
        <p:spPr>
          <a:xfrm>
            <a:off x="3822700" y="1791243"/>
            <a:ext cx="4546600" cy="32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-1" y="2148376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" y="2687161"/>
            <a:ext cx="42941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</a:rPr>
              <a:t>What is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KNN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99B5D-5B11-480D-A111-42945D62312B}"/>
              </a:ext>
            </a:extLst>
          </p:cNvPr>
          <p:cNvSpPr txBox="1"/>
          <p:nvPr/>
        </p:nvSpPr>
        <p:spPr>
          <a:xfrm>
            <a:off x="4526389" y="920792"/>
            <a:ext cx="7196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gency FB" panose="020B0503020202020204" pitchFamily="34" charset="0"/>
              </a:rPr>
              <a:t>“K Nearest Neighbour is a simple algorithm that stores all the available cases and classifies the new Data or Case based on a Similarity Measure”</a:t>
            </a:r>
          </a:p>
        </p:txBody>
      </p:sp>
      <p:pic>
        <p:nvPicPr>
          <p:cNvPr id="4106" name="Picture 10" descr="Image result for wall-e robot gif">
            <a:extLst>
              <a:ext uri="{FF2B5EF4-FFF2-40B4-BE49-F238E27FC236}">
                <a16:creationId xmlns:a16="http://schemas.microsoft.com/office/drawing/2014/main" id="{C23F7159-C249-4C57-906C-AB6DEEBD9C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681" y="3080694"/>
            <a:ext cx="3442208" cy="35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9608B3-7432-4025-9DD3-A8B731E41197}"/>
              </a:ext>
            </a:extLst>
          </p:cNvPr>
          <p:cNvSpPr txBox="1"/>
          <p:nvPr/>
        </p:nvSpPr>
        <p:spPr>
          <a:xfrm>
            <a:off x="4676815" y="4060625"/>
            <a:ext cx="4404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i="1" dirty="0">
                <a:latin typeface="Agency FB" panose="020B0503020202020204" pitchFamily="34" charset="0"/>
              </a:rPr>
              <a:t>“KNN Algorithm </a:t>
            </a:r>
            <a:r>
              <a:rPr lang="en-US" sz="3200" i="1" dirty="0">
                <a:latin typeface="Agency FB" panose="020B0503020202020204" pitchFamily="34" charset="0"/>
              </a:rPr>
              <a:t>is a non-parametric method used for CLASSIFICATION and REGRESSION.</a:t>
            </a:r>
            <a:r>
              <a:rPr lang="en-IN" sz="3200" i="1" dirty="0">
                <a:latin typeface="Agency FB" panose="020B0503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07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50"/>
                            </p:stCondLst>
                            <p:childTnLst>
                              <p:par>
                                <p:cTn id="1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-1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" y="2690336"/>
            <a:ext cx="42941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</a:rPr>
              <a:t>Properties of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KNN Algorithm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B33F56E-D308-4E93-9A33-4B05862CBC73}"/>
              </a:ext>
            </a:extLst>
          </p:cNvPr>
          <p:cNvSpPr/>
          <p:nvPr/>
        </p:nvSpPr>
        <p:spPr>
          <a:xfrm rot="9756537">
            <a:off x="6045909" y="1652645"/>
            <a:ext cx="1470119" cy="1492784"/>
          </a:xfrm>
          <a:custGeom>
            <a:avLst/>
            <a:gdLst>
              <a:gd name="connsiteX0" fmla="*/ 656341 w 1516932"/>
              <a:gd name="connsiteY0" fmla="*/ 1540318 h 1540318"/>
              <a:gd name="connsiteX1" fmla="*/ 507125 w 1516932"/>
              <a:gd name="connsiteY1" fmla="*/ 1440342 h 1540318"/>
              <a:gd name="connsiteX2" fmla="*/ 9557 w 1516932"/>
              <a:gd name="connsiteY2" fmla="*/ 893369 h 1540318"/>
              <a:gd name="connsiteX3" fmla="*/ 0 w 1516932"/>
              <a:gd name="connsiteY3" fmla="*/ 875802 h 1540318"/>
              <a:gd name="connsiteX4" fmla="*/ 1516932 w 1516932"/>
              <a:gd name="connsiteY4" fmla="*/ 0 h 1540318"/>
              <a:gd name="connsiteX5" fmla="*/ 656341 w 1516932"/>
              <a:gd name="connsiteY5" fmla="*/ 1540318 h 154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6932" h="1540318">
                <a:moveTo>
                  <a:pt x="656341" y="1540318"/>
                </a:moveTo>
                <a:lnTo>
                  <a:pt x="507125" y="1440342"/>
                </a:lnTo>
                <a:cubicBezTo>
                  <a:pt x="306097" y="1290795"/>
                  <a:pt x="137710" y="1104304"/>
                  <a:pt x="9557" y="893369"/>
                </a:cubicBezTo>
                <a:lnTo>
                  <a:pt x="0" y="875802"/>
                </a:lnTo>
                <a:lnTo>
                  <a:pt x="1516932" y="0"/>
                </a:lnTo>
                <a:lnTo>
                  <a:pt x="656341" y="1540318"/>
                </a:lnTo>
                <a:close/>
              </a:path>
            </a:pathLst>
          </a:cu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9353EE7-4BD9-4E6A-A43A-ED9DEDF978BC}"/>
              </a:ext>
            </a:extLst>
          </p:cNvPr>
          <p:cNvSpPr/>
          <p:nvPr/>
        </p:nvSpPr>
        <p:spPr>
          <a:xfrm rot="9756537">
            <a:off x="6211883" y="2304471"/>
            <a:ext cx="1673753" cy="839019"/>
          </a:xfrm>
          <a:custGeom>
            <a:avLst/>
            <a:gdLst>
              <a:gd name="connsiteX0" fmla="*/ 227551 w 1727050"/>
              <a:gd name="connsiteY0" fmla="*/ 865736 h 865736"/>
              <a:gd name="connsiteX1" fmla="*/ 189635 w 1727050"/>
              <a:gd name="connsiteY1" fmla="*/ 796041 h 865736"/>
              <a:gd name="connsiteX2" fmla="*/ 946 w 1727050"/>
              <a:gd name="connsiteY2" fmla="*/ 77454 h 865736"/>
              <a:gd name="connsiteX3" fmla="*/ 0 w 1727050"/>
              <a:gd name="connsiteY3" fmla="*/ 0 h 865736"/>
              <a:gd name="connsiteX4" fmla="*/ 1727050 w 1727050"/>
              <a:gd name="connsiteY4" fmla="*/ 0 h 865736"/>
              <a:gd name="connsiteX5" fmla="*/ 227551 w 1727050"/>
              <a:gd name="connsiteY5" fmla="*/ 865736 h 865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7050" h="865736">
                <a:moveTo>
                  <a:pt x="227551" y="865736"/>
                </a:moveTo>
                <a:lnTo>
                  <a:pt x="189635" y="796041"/>
                </a:lnTo>
                <a:cubicBezTo>
                  <a:pt x="82075" y="573666"/>
                  <a:pt x="16647" y="329970"/>
                  <a:pt x="946" y="77454"/>
                </a:cubicBezTo>
                <a:lnTo>
                  <a:pt x="0" y="0"/>
                </a:lnTo>
                <a:lnTo>
                  <a:pt x="1727050" y="0"/>
                </a:lnTo>
                <a:lnTo>
                  <a:pt x="227551" y="865736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C2B83B9-612E-4AB7-B85F-FF285718CC84}"/>
              </a:ext>
            </a:extLst>
          </p:cNvPr>
          <p:cNvSpPr/>
          <p:nvPr/>
        </p:nvSpPr>
        <p:spPr>
          <a:xfrm rot="9756537">
            <a:off x="6452587" y="3189551"/>
            <a:ext cx="1713386" cy="856023"/>
          </a:xfrm>
          <a:custGeom>
            <a:avLst/>
            <a:gdLst>
              <a:gd name="connsiteX0" fmla="*/ 338 w 1767945"/>
              <a:gd name="connsiteY0" fmla="*/ 883281 h 883281"/>
              <a:gd name="connsiteX1" fmla="*/ 0 w 1767945"/>
              <a:gd name="connsiteY1" fmla="*/ 855615 h 883281"/>
              <a:gd name="connsiteX2" fmla="*/ 54124 w 1767945"/>
              <a:gd name="connsiteY2" fmla="*/ 468689 h 883281"/>
              <a:gd name="connsiteX3" fmla="*/ 184385 w 1767945"/>
              <a:gd name="connsiteY3" fmla="*/ 100350 h 883281"/>
              <a:gd name="connsiteX4" fmla="*/ 238056 w 1767945"/>
              <a:gd name="connsiteY4" fmla="*/ 0 h 883281"/>
              <a:gd name="connsiteX5" fmla="*/ 1767945 w 1767945"/>
              <a:gd name="connsiteY5" fmla="*/ 883281 h 883281"/>
              <a:gd name="connsiteX6" fmla="*/ 338 w 1767945"/>
              <a:gd name="connsiteY6" fmla="*/ 883281 h 88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7945" h="883281">
                <a:moveTo>
                  <a:pt x="338" y="883281"/>
                </a:moveTo>
                <a:lnTo>
                  <a:pt x="0" y="855615"/>
                </a:lnTo>
                <a:cubicBezTo>
                  <a:pt x="4818" y="727543"/>
                  <a:pt x="22543" y="598046"/>
                  <a:pt x="54124" y="468689"/>
                </a:cubicBezTo>
                <a:cubicBezTo>
                  <a:pt x="85704" y="339331"/>
                  <a:pt x="129645" y="216235"/>
                  <a:pt x="184385" y="100350"/>
                </a:cubicBezTo>
                <a:lnTo>
                  <a:pt x="238056" y="0"/>
                </a:lnTo>
                <a:lnTo>
                  <a:pt x="1767945" y="883281"/>
                </a:lnTo>
                <a:lnTo>
                  <a:pt x="338" y="88328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1E238E9-7C72-48B5-9AFB-1E8EC6E109AC}"/>
              </a:ext>
            </a:extLst>
          </p:cNvPr>
          <p:cNvSpPr/>
          <p:nvPr/>
        </p:nvSpPr>
        <p:spPr>
          <a:xfrm rot="9756537">
            <a:off x="6533563" y="3290507"/>
            <a:ext cx="1484289" cy="1484188"/>
          </a:xfrm>
          <a:custGeom>
            <a:avLst/>
            <a:gdLst>
              <a:gd name="connsiteX0" fmla="*/ 1531553 w 1531553"/>
              <a:gd name="connsiteY0" fmla="*/ 1531449 h 1531449"/>
              <a:gd name="connsiteX1" fmla="*/ 0 w 1531553"/>
              <a:gd name="connsiteY1" fmla="*/ 647207 h 1531449"/>
              <a:gd name="connsiteX2" fmla="*/ 100180 w 1531553"/>
              <a:gd name="connsiteY2" fmla="*/ 497685 h 1531449"/>
              <a:gd name="connsiteX3" fmla="*/ 647153 w 1531553"/>
              <a:gd name="connsiteY3" fmla="*/ 117 h 1531449"/>
              <a:gd name="connsiteX4" fmla="*/ 647370 w 1531553"/>
              <a:gd name="connsiteY4" fmla="*/ 0 h 1531449"/>
              <a:gd name="connsiteX5" fmla="*/ 1531553 w 1531553"/>
              <a:gd name="connsiteY5" fmla="*/ 1531449 h 153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1553" h="1531449">
                <a:moveTo>
                  <a:pt x="1531553" y="1531449"/>
                </a:moveTo>
                <a:lnTo>
                  <a:pt x="0" y="647207"/>
                </a:lnTo>
                <a:lnTo>
                  <a:pt x="100180" y="497685"/>
                </a:lnTo>
                <a:cubicBezTo>
                  <a:pt x="249727" y="296658"/>
                  <a:pt x="436218" y="128270"/>
                  <a:pt x="647153" y="117"/>
                </a:cubicBezTo>
                <a:lnTo>
                  <a:pt x="647370" y="0"/>
                </a:lnTo>
                <a:lnTo>
                  <a:pt x="1531553" y="1531449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AAE86F2-6EB4-4251-A1AD-11E99BEB85AE}"/>
              </a:ext>
            </a:extLst>
          </p:cNvPr>
          <p:cNvSpPr/>
          <p:nvPr/>
        </p:nvSpPr>
        <p:spPr>
          <a:xfrm rot="9756537">
            <a:off x="6525736" y="3440366"/>
            <a:ext cx="855843" cy="1712039"/>
          </a:xfrm>
          <a:custGeom>
            <a:avLst/>
            <a:gdLst>
              <a:gd name="connsiteX0" fmla="*/ 883095 w 883095"/>
              <a:gd name="connsiteY0" fmla="*/ 1766555 h 1766555"/>
              <a:gd name="connsiteX1" fmla="*/ 0 w 883095"/>
              <a:gd name="connsiteY1" fmla="*/ 236990 h 1766555"/>
              <a:gd name="connsiteX2" fmla="*/ 87046 w 883095"/>
              <a:gd name="connsiteY2" fmla="*/ 189636 h 1766555"/>
              <a:gd name="connsiteX3" fmla="*/ 805633 w 883095"/>
              <a:gd name="connsiteY3" fmla="*/ 947 h 1766555"/>
              <a:gd name="connsiteX4" fmla="*/ 883095 w 883095"/>
              <a:gd name="connsiteY4" fmla="*/ 0 h 1766555"/>
              <a:gd name="connsiteX5" fmla="*/ 883095 w 883095"/>
              <a:gd name="connsiteY5" fmla="*/ 1766555 h 176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095" h="1766555">
                <a:moveTo>
                  <a:pt x="883095" y="1766555"/>
                </a:moveTo>
                <a:lnTo>
                  <a:pt x="0" y="236990"/>
                </a:lnTo>
                <a:lnTo>
                  <a:pt x="87046" y="189636"/>
                </a:lnTo>
                <a:cubicBezTo>
                  <a:pt x="309422" y="82075"/>
                  <a:pt x="553117" y="16647"/>
                  <a:pt x="805633" y="947"/>
                </a:cubicBezTo>
                <a:lnTo>
                  <a:pt x="883095" y="0"/>
                </a:lnTo>
                <a:lnTo>
                  <a:pt x="883095" y="1766555"/>
                </a:lnTo>
                <a:close/>
              </a:path>
            </a:pathLst>
          </a:cu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9F4D092-60F0-4C26-A980-DB1EBB06B9A0}"/>
              </a:ext>
            </a:extLst>
          </p:cNvPr>
          <p:cNvSpPr/>
          <p:nvPr/>
        </p:nvSpPr>
        <p:spPr>
          <a:xfrm rot="18136838">
            <a:off x="6836542" y="1661862"/>
            <a:ext cx="520669" cy="324807"/>
          </a:xfrm>
          <a:prstGeom prst="rightArrow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47A91D29-F30C-40E6-A0B0-1FABCCB18F53}"/>
              </a:ext>
            </a:extLst>
          </p:cNvPr>
          <p:cNvSpPr/>
          <p:nvPr/>
        </p:nvSpPr>
        <p:spPr>
          <a:xfrm rot="19535131">
            <a:off x="7541293" y="2331728"/>
            <a:ext cx="520669" cy="324807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C3EF47D3-8A2C-4EA2-8C32-C496ED62784F}"/>
              </a:ext>
            </a:extLst>
          </p:cNvPr>
          <p:cNvSpPr/>
          <p:nvPr/>
        </p:nvSpPr>
        <p:spPr>
          <a:xfrm>
            <a:off x="7783973" y="3224209"/>
            <a:ext cx="520669" cy="324807"/>
          </a:xfrm>
          <a:prstGeom prst="rightArrow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E3F3BA4C-C8C2-47E4-862A-BBB3F7A3D2C2}"/>
              </a:ext>
            </a:extLst>
          </p:cNvPr>
          <p:cNvSpPr/>
          <p:nvPr/>
        </p:nvSpPr>
        <p:spPr>
          <a:xfrm rot="1685336">
            <a:off x="7545454" y="4164038"/>
            <a:ext cx="520669" cy="324807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0FBF03FF-77C1-45DE-A3B8-48552A33B814}"/>
              </a:ext>
            </a:extLst>
          </p:cNvPr>
          <p:cNvSpPr/>
          <p:nvPr/>
        </p:nvSpPr>
        <p:spPr>
          <a:xfrm rot="3443011">
            <a:off x="6908976" y="4843884"/>
            <a:ext cx="520669" cy="324807"/>
          </a:xfrm>
          <a:prstGeom prst="rightArrow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7F012CE-DE1F-4F1B-B141-357B451FF4B2}"/>
              </a:ext>
            </a:extLst>
          </p:cNvPr>
          <p:cNvGrpSpPr/>
          <p:nvPr/>
        </p:nvGrpSpPr>
        <p:grpSpPr>
          <a:xfrm>
            <a:off x="7931285" y="632358"/>
            <a:ext cx="3182581" cy="827884"/>
            <a:chOff x="8154648" y="1533786"/>
            <a:chExt cx="3797212" cy="98777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49C4E30-BBD2-401F-8180-A59336D25DE4}"/>
                </a:ext>
              </a:extLst>
            </p:cNvPr>
            <p:cNvSpPr txBox="1"/>
            <p:nvPr/>
          </p:nvSpPr>
          <p:spPr>
            <a:xfrm>
              <a:off x="8154649" y="1533786"/>
              <a:ext cx="2293495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1</a:t>
              </a:r>
              <a:r>
                <a:rPr lang="en-US" sz="1400" baseline="30000" dirty="0">
                  <a:latin typeface="+mj-lt"/>
                </a:rPr>
                <a:t>st</a:t>
              </a:r>
              <a:r>
                <a:rPr lang="en-US" sz="1400" dirty="0">
                  <a:latin typeface="+mj-lt"/>
                </a:rPr>
                <a:t> Property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5BAB521-B01A-4E60-941D-724D5AB8F7A3}"/>
                </a:ext>
              </a:extLst>
            </p:cNvPr>
            <p:cNvSpPr txBox="1"/>
            <p:nvPr/>
          </p:nvSpPr>
          <p:spPr>
            <a:xfrm>
              <a:off x="8154648" y="1753592"/>
              <a:ext cx="2293495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Lazy Learning Algorithm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07EB23C-2942-4C19-ADA3-79FEF1D82595}"/>
                </a:ext>
              </a:extLst>
            </p:cNvPr>
            <p:cNvSpPr txBox="1"/>
            <p:nvPr/>
          </p:nvSpPr>
          <p:spPr>
            <a:xfrm>
              <a:off x="8154649" y="2007454"/>
              <a:ext cx="3797211" cy="514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because it does not have a specialized training phase and uses all the data for training while classification.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24BC391-98C9-4846-961C-24A2B15C2C99}"/>
              </a:ext>
            </a:extLst>
          </p:cNvPr>
          <p:cNvGrpSpPr/>
          <p:nvPr/>
        </p:nvGrpSpPr>
        <p:grpSpPr>
          <a:xfrm>
            <a:off x="8858803" y="1628330"/>
            <a:ext cx="2830478" cy="827886"/>
            <a:chOff x="8154648" y="1533786"/>
            <a:chExt cx="3377110" cy="987771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3561CE8-474A-4DFE-88B7-EB3C8B2FB346}"/>
                </a:ext>
              </a:extLst>
            </p:cNvPr>
            <p:cNvSpPr txBox="1"/>
            <p:nvPr/>
          </p:nvSpPr>
          <p:spPr>
            <a:xfrm>
              <a:off x="8154649" y="1533786"/>
              <a:ext cx="2293495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  <a:r>
                <a:rPr lang="en-US" sz="1400" baseline="30000" dirty="0"/>
                <a:t>nd</a:t>
              </a:r>
              <a:r>
                <a:rPr lang="en-US" sz="1400" dirty="0"/>
                <a:t> Property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88CB98B-BE96-4854-9BD4-DA6B0BA7A452}"/>
                </a:ext>
              </a:extLst>
            </p:cNvPr>
            <p:cNvSpPr txBox="1"/>
            <p:nvPr/>
          </p:nvSpPr>
          <p:spPr>
            <a:xfrm>
              <a:off x="8154648" y="1753592"/>
              <a:ext cx="3377110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Non-Parametric Learning Algorithm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18826A0-AAD3-467C-9FFA-2DA4DD03E568}"/>
                </a:ext>
              </a:extLst>
            </p:cNvPr>
            <p:cNvSpPr txBox="1"/>
            <p:nvPr/>
          </p:nvSpPr>
          <p:spPr>
            <a:xfrm>
              <a:off x="8154649" y="2007456"/>
              <a:ext cx="2924464" cy="514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because it doesn’t assume anything about the underlying data.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837502-BAFA-4572-A8DA-654054998902}"/>
              </a:ext>
            </a:extLst>
          </p:cNvPr>
          <p:cNvGrpSpPr/>
          <p:nvPr/>
        </p:nvGrpSpPr>
        <p:grpSpPr>
          <a:xfrm>
            <a:off x="9306262" y="2994127"/>
            <a:ext cx="2111215" cy="997165"/>
            <a:chOff x="8154648" y="1533785"/>
            <a:chExt cx="2518940" cy="118974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9DD560E-3CA4-4439-B90C-5599E8D43282}"/>
                </a:ext>
              </a:extLst>
            </p:cNvPr>
            <p:cNvSpPr txBox="1"/>
            <p:nvPr/>
          </p:nvSpPr>
          <p:spPr>
            <a:xfrm>
              <a:off x="8154649" y="1533785"/>
              <a:ext cx="2293495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3</a:t>
              </a:r>
              <a:r>
                <a:rPr lang="en-US" sz="1400" baseline="30000" dirty="0">
                  <a:latin typeface="+mj-lt"/>
                </a:rPr>
                <a:t>rd</a:t>
              </a:r>
              <a:r>
                <a:rPr lang="en-US" sz="1400" dirty="0"/>
                <a:t> Property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D60E022-5036-4E86-BE8F-5AA8BE4B1C7B}"/>
                </a:ext>
              </a:extLst>
            </p:cNvPr>
            <p:cNvSpPr txBox="1"/>
            <p:nvPr/>
          </p:nvSpPr>
          <p:spPr>
            <a:xfrm>
              <a:off x="8154648" y="1753589"/>
              <a:ext cx="2293495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k-NN Classification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AA2964-A57E-4B3C-9F78-F993582EAE48}"/>
                </a:ext>
              </a:extLst>
            </p:cNvPr>
            <p:cNvSpPr txBox="1"/>
            <p:nvPr/>
          </p:nvSpPr>
          <p:spPr>
            <a:xfrm>
              <a:off x="8154649" y="2007456"/>
              <a:ext cx="2518939" cy="716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the output is a class membership. An object is classified by a plurality vote of its neighbors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1B6D0DB-EF1C-4309-B949-2CAB6FB08E12}"/>
              </a:ext>
            </a:extLst>
          </p:cNvPr>
          <p:cNvGrpSpPr/>
          <p:nvPr/>
        </p:nvGrpSpPr>
        <p:grpSpPr>
          <a:xfrm>
            <a:off x="8892415" y="4369678"/>
            <a:ext cx="2416630" cy="997164"/>
            <a:chOff x="8154648" y="1533786"/>
            <a:chExt cx="2883338" cy="118974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16A6FBE-ACE7-43CC-AC33-3367269C0AAC}"/>
                </a:ext>
              </a:extLst>
            </p:cNvPr>
            <p:cNvSpPr txBox="1"/>
            <p:nvPr/>
          </p:nvSpPr>
          <p:spPr>
            <a:xfrm>
              <a:off x="8154649" y="1533786"/>
              <a:ext cx="2293495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4</a:t>
              </a:r>
              <a:r>
                <a:rPr lang="en-US" sz="1400" baseline="30000" dirty="0">
                  <a:latin typeface="+mj-lt"/>
                </a:rPr>
                <a:t>th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dirty="0"/>
                <a:t>Property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A3C88CC-FD6E-43F3-AF5C-85B00FD69D27}"/>
                </a:ext>
              </a:extLst>
            </p:cNvPr>
            <p:cNvSpPr txBox="1"/>
            <p:nvPr/>
          </p:nvSpPr>
          <p:spPr>
            <a:xfrm>
              <a:off x="8154648" y="1753590"/>
              <a:ext cx="2293495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k-NN Regression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80D0AEC-7AB5-41A5-A2CF-4E2F234DE83A}"/>
                </a:ext>
              </a:extLst>
            </p:cNvPr>
            <p:cNvSpPr txBox="1"/>
            <p:nvPr/>
          </p:nvSpPr>
          <p:spPr>
            <a:xfrm>
              <a:off x="8154649" y="2007456"/>
              <a:ext cx="2883337" cy="716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the output is the property value for the object. This value is the average of the values of k nearest neighbors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C7AF200-EF98-4EEC-A8F0-0427E691D1E1}"/>
              </a:ext>
            </a:extLst>
          </p:cNvPr>
          <p:cNvGrpSpPr/>
          <p:nvPr/>
        </p:nvGrpSpPr>
        <p:grpSpPr>
          <a:xfrm>
            <a:off x="7958322" y="5432439"/>
            <a:ext cx="3458106" cy="997164"/>
            <a:chOff x="8154648" y="1533786"/>
            <a:chExt cx="4125947" cy="1189740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60F5B88-609C-4765-BCA4-E199B7C0FCFB}"/>
                </a:ext>
              </a:extLst>
            </p:cNvPr>
            <p:cNvSpPr txBox="1"/>
            <p:nvPr/>
          </p:nvSpPr>
          <p:spPr>
            <a:xfrm>
              <a:off x="8154649" y="1533786"/>
              <a:ext cx="2293495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5</a:t>
              </a:r>
              <a:r>
                <a:rPr lang="en-US" sz="1400" baseline="30000" dirty="0">
                  <a:latin typeface="+mj-lt"/>
                </a:rPr>
                <a:t>th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dirty="0"/>
                <a:t>Property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F2105D5-A3C5-43A6-B169-C12A9627C2B5}"/>
                </a:ext>
              </a:extLst>
            </p:cNvPr>
            <p:cNvSpPr txBox="1"/>
            <p:nvPr/>
          </p:nvSpPr>
          <p:spPr>
            <a:xfrm>
              <a:off x="8154648" y="1753590"/>
              <a:ext cx="2293495" cy="367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Instance Based Learning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E6BB15D-C3AD-4FEE-847B-F40FA7B6E419}"/>
                </a:ext>
              </a:extLst>
            </p:cNvPr>
            <p:cNvSpPr txBox="1"/>
            <p:nvPr/>
          </p:nvSpPr>
          <p:spPr>
            <a:xfrm>
              <a:off x="8154649" y="2007456"/>
              <a:ext cx="4125946" cy="716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instead of performing explicit generalization, compares new problem instances with instances seen in training, which have been stored in memory</a:t>
              </a:r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DFBCD8D2-4E05-4BBA-BC30-C0AE61E9B13D}"/>
              </a:ext>
            </a:extLst>
          </p:cNvPr>
          <p:cNvSpPr/>
          <p:nvPr/>
        </p:nvSpPr>
        <p:spPr>
          <a:xfrm>
            <a:off x="4532793" y="1821333"/>
            <a:ext cx="3233215" cy="3233215"/>
          </a:xfrm>
          <a:prstGeom prst="ellipse">
            <a:avLst/>
          </a:prstGeom>
          <a:gradFill>
            <a:gsLst>
              <a:gs pos="100000">
                <a:srgbClr val="F8F8F8"/>
              </a:gs>
              <a:gs pos="24000">
                <a:srgbClr val="E0DEDF"/>
              </a:gs>
            </a:gsLst>
            <a:lin ang="2700000" scaled="1"/>
          </a:gradFill>
          <a:ln w="149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DC5BA35-0A20-49C7-8EF7-8FF4D0F2114F}"/>
              </a:ext>
            </a:extLst>
          </p:cNvPr>
          <p:cNvGrpSpPr/>
          <p:nvPr/>
        </p:nvGrpSpPr>
        <p:grpSpPr>
          <a:xfrm rot="21209440">
            <a:off x="-275258" y="4911880"/>
            <a:ext cx="2807697" cy="2142388"/>
            <a:chOff x="2608698" y="2474822"/>
            <a:chExt cx="3349930" cy="2556135"/>
          </a:xfrm>
        </p:grpSpPr>
        <p:sp>
          <p:nvSpPr>
            <p:cNvPr id="95" name="Rectangle 49">
              <a:extLst>
                <a:ext uri="{FF2B5EF4-FFF2-40B4-BE49-F238E27FC236}">
                  <a16:creationId xmlns:a16="http://schemas.microsoft.com/office/drawing/2014/main" id="{A0B999E5-0B7D-43B8-802C-074CCB5D20F3}"/>
                </a:ext>
              </a:extLst>
            </p:cNvPr>
            <p:cNvSpPr/>
            <p:nvPr/>
          </p:nvSpPr>
          <p:spPr>
            <a:xfrm rot="19664208">
              <a:off x="3140106" y="2618261"/>
              <a:ext cx="2818522" cy="2412696"/>
            </a:xfrm>
            <a:custGeom>
              <a:avLst/>
              <a:gdLst>
                <a:gd name="connsiteX0" fmla="*/ 0 w 2058304"/>
                <a:gd name="connsiteY0" fmla="*/ 0 h 1941113"/>
                <a:gd name="connsiteX1" fmla="*/ 2058304 w 2058304"/>
                <a:gd name="connsiteY1" fmla="*/ 0 h 1941113"/>
                <a:gd name="connsiteX2" fmla="*/ 2058304 w 2058304"/>
                <a:gd name="connsiteY2" fmla="*/ 1941113 h 1941113"/>
                <a:gd name="connsiteX3" fmla="*/ 0 w 2058304"/>
                <a:gd name="connsiteY3" fmla="*/ 1941113 h 1941113"/>
                <a:gd name="connsiteX4" fmla="*/ 0 w 2058304"/>
                <a:gd name="connsiteY4" fmla="*/ 0 h 1941113"/>
                <a:gd name="connsiteX0" fmla="*/ 0 w 2495401"/>
                <a:gd name="connsiteY0" fmla="*/ 0 h 1941113"/>
                <a:gd name="connsiteX1" fmla="*/ 2058304 w 2495401"/>
                <a:gd name="connsiteY1" fmla="*/ 0 h 1941113"/>
                <a:gd name="connsiteX2" fmla="*/ 2495401 w 2495401"/>
                <a:gd name="connsiteY2" fmla="*/ 1576271 h 1941113"/>
                <a:gd name="connsiteX3" fmla="*/ 0 w 2495401"/>
                <a:gd name="connsiteY3" fmla="*/ 1941113 h 1941113"/>
                <a:gd name="connsiteX4" fmla="*/ 0 w 2495401"/>
                <a:gd name="connsiteY4" fmla="*/ 0 h 1941113"/>
                <a:gd name="connsiteX0" fmla="*/ 0 w 2495401"/>
                <a:gd name="connsiteY0" fmla="*/ 72694 h 2013807"/>
                <a:gd name="connsiteX1" fmla="*/ 1918233 w 2495401"/>
                <a:gd name="connsiteY1" fmla="*/ 0 h 2013807"/>
                <a:gd name="connsiteX2" fmla="*/ 2495401 w 2495401"/>
                <a:gd name="connsiteY2" fmla="*/ 1648965 h 2013807"/>
                <a:gd name="connsiteX3" fmla="*/ 0 w 2495401"/>
                <a:gd name="connsiteY3" fmla="*/ 2013807 h 2013807"/>
                <a:gd name="connsiteX4" fmla="*/ 0 w 2495401"/>
                <a:gd name="connsiteY4" fmla="*/ 72694 h 2013807"/>
                <a:gd name="connsiteX0" fmla="*/ 0 w 2495401"/>
                <a:gd name="connsiteY0" fmla="*/ 72694 h 2013807"/>
                <a:gd name="connsiteX1" fmla="*/ 1918233 w 2495401"/>
                <a:gd name="connsiteY1" fmla="*/ 0 h 2013807"/>
                <a:gd name="connsiteX2" fmla="*/ 2495401 w 2495401"/>
                <a:gd name="connsiteY2" fmla="*/ 1648965 h 2013807"/>
                <a:gd name="connsiteX3" fmla="*/ 0 w 2495401"/>
                <a:gd name="connsiteY3" fmla="*/ 2013807 h 2013807"/>
                <a:gd name="connsiteX4" fmla="*/ 0 w 2495401"/>
                <a:gd name="connsiteY4" fmla="*/ 72694 h 2013807"/>
                <a:gd name="connsiteX0" fmla="*/ 0 w 2495401"/>
                <a:gd name="connsiteY0" fmla="*/ 72694 h 2146202"/>
                <a:gd name="connsiteX1" fmla="*/ 1918233 w 2495401"/>
                <a:gd name="connsiteY1" fmla="*/ 0 h 2146202"/>
                <a:gd name="connsiteX2" fmla="*/ 2495401 w 2495401"/>
                <a:gd name="connsiteY2" fmla="*/ 1648965 h 2146202"/>
                <a:gd name="connsiteX3" fmla="*/ 339349 w 2495401"/>
                <a:gd name="connsiteY3" fmla="*/ 2146202 h 2146202"/>
                <a:gd name="connsiteX4" fmla="*/ 0 w 2495401"/>
                <a:gd name="connsiteY4" fmla="*/ 72694 h 2146202"/>
                <a:gd name="connsiteX0" fmla="*/ 0 w 2495401"/>
                <a:gd name="connsiteY0" fmla="*/ 72694 h 2190133"/>
                <a:gd name="connsiteX1" fmla="*/ 1918233 w 2495401"/>
                <a:gd name="connsiteY1" fmla="*/ 0 h 2190133"/>
                <a:gd name="connsiteX2" fmla="*/ 2495401 w 2495401"/>
                <a:gd name="connsiteY2" fmla="*/ 1648965 h 2190133"/>
                <a:gd name="connsiteX3" fmla="*/ 596629 w 2495401"/>
                <a:gd name="connsiteY3" fmla="*/ 2190133 h 2190133"/>
                <a:gd name="connsiteX4" fmla="*/ 0 w 2495401"/>
                <a:gd name="connsiteY4" fmla="*/ 72694 h 2190133"/>
                <a:gd name="connsiteX0" fmla="*/ 0 w 2818522"/>
                <a:gd name="connsiteY0" fmla="*/ 72694 h 2190133"/>
                <a:gd name="connsiteX1" fmla="*/ 1918233 w 2818522"/>
                <a:gd name="connsiteY1" fmla="*/ 0 h 2190133"/>
                <a:gd name="connsiteX2" fmla="*/ 2818522 w 2818522"/>
                <a:gd name="connsiteY2" fmla="*/ 1387803 h 2190133"/>
                <a:gd name="connsiteX3" fmla="*/ 596629 w 2818522"/>
                <a:gd name="connsiteY3" fmla="*/ 2190133 h 2190133"/>
                <a:gd name="connsiteX4" fmla="*/ 0 w 2818522"/>
                <a:gd name="connsiteY4" fmla="*/ 72694 h 219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522" h="2190133">
                  <a:moveTo>
                    <a:pt x="0" y="72694"/>
                  </a:moveTo>
                  <a:cubicBezTo>
                    <a:pt x="639411" y="48463"/>
                    <a:pt x="1191189" y="426159"/>
                    <a:pt x="1918233" y="0"/>
                  </a:cubicBezTo>
                  <a:lnTo>
                    <a:pt x="2818522" y="1387803"/>
                  </a:lnTo>
                  <a:lnTo>
                    <a:pt x="596629" y="2190133"/>
                  </a:lnTo>
                  <a:lnTo>
                    <a:pt x="0" y="72694"/>
                  </a:lnTo>
                  <a:close/>
                </a:path>
              </a:pathLst>
            </a:custGeom>
            <a:gradFill>
              <a:gsLst>
                <a:gs pos="70000">
                  <a:srgbClr val="D9D9D9">
                    <a:alpha val="0"/>
                  </a:srgbClr>
                </a:gs>
                <a:gs pos="25000">
                  <a:schemeClr val="tx1">
                    <a:alpha val="57000"/>
                  </a:schemeClr>
                </a:gs>
                <a:gs pos="100000">
                  <a:srgbClr val="D9D9D9">
                    <a:alpha val="0"/>
                    <a:lumMod val="0"/>
                    <a:lumOff val="100000"/>
                  </a:srgbClr>
                </a:gs>
              </a:gsLst>
              <a:lin ang="27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A456B2D-D596-4BBF-8272-24E785B07E65}"/>
                </a:ext>
              </a:extLst>
            </p:cNvPr>
            <p:cNvSpPr/>
            <p:nvPr/>
          </p:nvSpPr>
          <p:spPr>
            <a:xfrm rot="20443215">
              <a:off x="4426659" y="2519363"/>
              <a:ext cx="356937" cy="16197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ECEE884-24AD-4803-A15B-FB5375A9E1AD}"/>
                </a:ext>
              </a:extLst>
            </p:cNvPr>
            <p:cNvSpPr/>
            <p:nvPr/>
          </p:nvSpPr>
          <p:spPr>
            <a:xfrm>
              <a:off x="4505052" y="3051347"/>
              <a:ext cx="445168" cy="445168"/>
            </a:xfrm>
            <a:prstGeom prst="ellipse">
              <a:avLst/>
            </a:prstGeom>
            <a:gradFill flip="none" rotWithShape="1">
              <a:gsLst>
                <a:gs pos="0">
                  <a:srgbClr val="0000FF"/>
                </a:gs>
                <a:gs pos="65000">
                  <a:srgbClr val="002060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71DB408-34EF-42E9-9AAB-3DA45D9BA34F}"/>
                </a:ext>
              </a:extLst>
            </p:cNvPr>
            <p:cNvSpPr/>
            <p:nvPr/>
          </p:nvSpPr>
          <p:spPr>
            <a:xfrm rot="4200240" flipV="1">
              <a:off x="2870702" y="2747123"/>
              <a:ext cx="1645921" cy="1851934"/>
            </a:xfrm>
            <a:custGeom>
              <a:avLst/>
              <a:gdLst>
                <a:gd name="connsiteX0" fmla="*/ 0 w 1645920"/>
                <a:gd name="connsiteY0" fmla="*/ 1851933 h 1851933"/>
                <a:gd name="connsiteX1" fmla="*/ 1645920 w 1645920"/>
                <a:gd name="connsiteY1" fmla="*/ 1851933 h 1851933"/>
                <a:gd name="connsiteX2" fmla="*/ 1243239 w 1645920"/>
                <a:gd name="connsiteY2" fmla="*/ 424974 h 1851933"/>
                <a:gd name="connsiteX3" fmla="*/ 1235401 w 1645920"/>
                <a:gd name="connsiteY3" fmla="*/ 211769 h 1851933"/>
                <a:gd name="connsiteX4" fmla="*/ 1235647 w 1645920"/>
                <a:gd name="connsiteY4" fmla="*/ 107949 h 1851933"/>
                <a:gd name="connsiteX5" fmla="*/ 1129648 w 1645920"/>
                <a:gd name="connsiteY5" fmla="*/ 1447 h 1851933"/>
                <a:gd name="connsiteX6" fmla="*/ 518151 w 1645920"/>
                <a:gd name="connsiteY6" fmla="*/ 0 h 1851933"/>
                <a:gd name="connsiteX7" fmla="*/ 411649 w 1645920"/>
                <a:gd name="connsiteY7" fmla="*/ 105999 h 1851933"/>
                <a:gd name="connsiteX8" fmla="*/ 411405 w 1645920"/>
                <a:gd name="connsiteY8" fmla="*/ 209530 h 1851933"/>
                <a:gd name="connsiteX9" fmla="*/ 410601 w 1645920"/>
                <a:gd name="connsiteY9" fmla="*/ 209530 h 1851933"/>
                <a:gd name="connsiteX10" fmla="*/ 0 w 1645920"/>
                <a:gd name="connsiteY10" fmla="*/ 1851933 h 185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5920" h="1851933">
                  <a:moveTo>
                    <a:pt x="0" y="1851933"/>
                  </a:moveTo>
                  <a:lnTo>
                    <a:pt x="1645920" y="1851933"/>
                  </a:lnTo>
                  <a:cubicBezTo>
                    <a:pt x="1314980" y="1413088"/>
                    <a:pt x="1264258" y="925938"/>
                    <a:pt x="1243239" y="424974"/>
                  </a:cubicBezTo>
                  <a:lnTo>
                    <a:pt x="1235401" y="211769"/>
                  </a:lnTo>
                  <a:lnTo>
                    <a:pt x="1235647" y="107949"/>
                  </a:lnTo>
                  <a:cubicBezTo>
                    <a:pt x="1235786" y="49269"/>
                    <a:pt x="1188329" y="1586"/>
                    <a:pt x="1129648" y="1447"/>
                  </a:cubicBezTo>
                  <a:lnTo>
                    <a:pt x="518151" y="0"/>
                  </a:lnTo>
                  <a:cubicBezTo>
                    <a:pt x="459470" y="-139"/>
                    <a:pt x="411787" y="47318"/>
                    <a:pt x="411649" y="105999"/>
                  </a:cubicBezTo>
                  <a:lnTo>
                    <a:pt x="411405" y="209530"/>
                  </a:lnTo>
                  <a:lnTo>
                    <a:pt x="410601" y="209530"/>
                  </a:lnTo>
                  <a:cubicBezTo>
                    <a:pt x="403939" y="872434"/>
                    <a:pt x="298866" y="1466328"/>
                    <a:pt x="0" y="1851933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rgbClr val="F8F8F8"/>
                </a:gs>
                <a:gs pos="0">
                  <a:srgbClr val="E0DED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1A17479B-9B5F-4F39-A694-749562B27135}"/>
                </a:ext>
              </a:extLst>
            </p:cNvPr>
            <p:cNvSpPr/>
            <p:nvPr/>
          </p:nvSpPr>
          <p:spPr>
            <a:xfrm rot="20454534" flipH="1">
              <a:off x="4543460" y="2474822"/>
              <a:ext cx="129421" cy="171765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76197D8-1FEB-416C-8EC8-E28421EB3B90}"/>
                </a:ext>
              </a:extLst>
            </p:cNvPr>
            <p:cNvSpPr/>
            <p:nvPr/>
          </p:nvSpPr>
          <p:spPr>
            <a:xfrm rot="4200240" flipV="1">
              <a:off x="2677573" y="3589392"/>
              <a:ext cx="858188" cy="594771"/>
            </a:xfrm>
            <a:custGeom>
              <a:avLst/>
              <a:gdLst>
                <a:gd name="connsiteX0" fmla="*/ 0 w 858188"/>
                <a:gd name="connsiteY0" fmla="*/ 594771 h 594771"/>
                <a:gd name="connsiteX1" fmla="*/ 858188 w 858188"/>
                <a:gd name="connsiteY1" fmla="*/ 574837 h 594771"/>
                <a:gd name="connsiteX2" fmla="*/ 850369 w 858188"/>
                <a:gd name="connsiteY2" fmla="*/ 424974 h 594771"/>
                <a:gd name="connsiteX3" fmla="*/ 842531 w 858188"/>
                <a:gd name="connsiteY3" fmla="*/ 211769 h 594771"/>
                <a:gd name="connsiteX4" fmla="*/ 842777 w 858188"/>
                <a:gd name="connsiteY4" fmla="*/ 107949 h 594771"/>
                <a:gd name="connsiteX5" fmla="*/ 736778 w 858188"/>
                <a:gd name="connsiteY5" fmla="*/ 1447 h 594771"/>
                <a:gd name="connsiteX6" fmla="*/ 125281 w 858188"/>
                <a:gd name="connsiteY6" fmla="*/ 0 h 594771"/>
                <a:gd name="connsiteX7" fmla="*/ 18779 w 858188"/>
                <a:gd name="connsiteY7" fmla="*/ 105999 h 594771"/>
                <a:gd name="connsiteX8" fmla="*/ 18535 w 858188"/>
                <a:gd name="connsiteY8" fmla="*/ 209530 h 594771"/>
                <a:gd name="connsiteX9" fmla="*/ 17731 w 858188"/>
                <a:gd name="connsiteY9" fmla="*/ 209530 h 594771"/>
                <a:gd name="connsiteX10" fmla="*/ 10434 w 858188"/>
                <a:gd name="connsiteY10" fmla="*/ 454613 h 59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8188" h="594771">
                  <a:moveTo>
                    <a:pt x="0" y="594771"/>
                  </a:moveTo>
                  <a:lnTo>
                    <a:pt x="858188" y="574837"/>
                  </a:lnTo>
                  <a:lnTo>
                    <a:pt x="850369" y="424974"/>
                  </a:lnTo>
                  <a:lnTo>
                    <a:pt x="842531" y="211769"/>
                  </a:lnTo>
                  <a:lnTo>
                    <a:pt x="842777" y="107949"/>
                  </a:lnTo>
                  <a:cubicBezTo>
                    <a:pt x="842916" y="49269"/>
                    <a:pt x="795459" y="1586"/>
                    <a:pt x="736778" y="1447"/>
                  </a:cubicBezTo>
                  <a:lnTo>
                    <a:pt x="125281" y="0"/>
                  </a:lnTo>
                  <a:cubicBezTo>
                    <a:pt x="66600" y="-139"/>
                    <a:pt x="18917" y="47318"/>
                    <a:pt x="18779" y="105999"/>
                  </a:cubicBezTo>
                  <a:lnTo>
                    <a:pt x="18535" y="209530"/>
                  </a:lnTo>
                  <a:lnTo>
                    <a:pt x="17731" y="209530"/>
                  </a:lnTo>
                  <a:cubicBezTo>
                    <a:pt x="16898" y="292393"/>
                    <a:pt x="14528" y="374178"/>
                    <a:pt x="10434" y="45461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7CE4426-82EC-4628-993A-823A9E76A9C3}"/>
                </a:ext>
              </a:extLst>
            </p:cNvPr>
            <p:cNvSpPr/>
            <p:nvPr/>
          </p:nvSpPr>
          <p:spPr>
            <a:xfrm rot="20240208">
              <a:off x="2608698" y="2916613"/>
              <a:ext cx="1884673" cy="766288"/>
            </a:xfrm>
            <a:custGeom>
              <a:avLst/>
              <a:gdLst>
                <a:gd name="connsiteX0" fmla="*/ 1884673 w 1884673"/>
                <a:gd name="connsiteY0" fmla="*/ 0 h 671936"/>
                <a:gd name="connsiteX1" fmla="*/ 1853371 w 1884673"/>
                <a:gd name="connsiteY1" fmla="*/ 671936 h 671936"/>
                <a:gd name="connsiteX2" fmla="*/ 0 w 1884673"/>
                <a:gd name="connsiteY2" fmla="*/ 671936 h 671936"/>
                <a:gd name="connsiteX3" fmla="*/ 10634 w 1884673"/>
                <a:gd name="connsiteY3" fmla="*/ 431411 h 671936"/>
                <a:gd name="connsiteX4" fmla="*/ 121475 w 1884673"/>
                <a:gd name="connsiteY4" fmla="*/ 329957 h 671936"/>
                <a:gd name="connsiteX5" fmla="*/ 224905 w 1884673"/>
                <a:gd name="connsiteY5" fmla="*/ 334531 h 671936"/>
                <a:gd name="connsiteX6" fmla="*/ 224943 w 1884673"/>
                <a:gd name="connsiteY6" fmla="*/ 333728 h 671936"/>
                <a:gd name="connsiteX7" fmla="*/ 1884673 w 1884673"/>
                <a:gd name="connsiteY7" fmla="*/ 0 h 671936"/>
                <a:gd name="connsiteX0" fmla="*/ 1884673 w 1884673"/>
                <a:gd name="connsiteY0" fmla="*/ 0 h 730848"/>
                <a:gd name="connsiteX1" fmla="*/ 1853371 w 1884673"/>
                <a:gd name="connsiteY1" fmla="*/ 671936 h 730848"/>
                <a:gd name="connsiteX2" fmla="*/ 0 w 1884673"/>
                <a:gd name="connsiteY2" fmla="*/ 671936 h 730848"/>
                <a:gd name="connsiteX3" fmla="*/ 10634 w 1884673"/>
                <a:gd name="connsiteY3" fmla="*/ 431411 h 730848"/>
                <a:gd name="connsiteX4" fmla="*/ 121475 w 1884673"/>
                <a:gd name="connsiteY4" fmla="*/ 329957 h 730848"/>
                <a:gd name="connsiteX5" fmla="*/ 224905 w 1884673"/>
                <a:gd name="connsiteY5" fmla="*/ 334531 h 730848"/>
                <a:gd name="connsiteX6" fmla="*/ 224943 w 1884673"/>
                <a:gd name="connsiteY6" fmla="*/ 333728 h 730848"/>
                <a:gd name="connsiteX7" fmla="*/ 1884673 w 1884673"/>
                <a:gd name="connsiteY7" fmla="*/ 0 h 730848"/>
                <a:gd name="connsiteX0" fmla="*/ 1884673 w 1884673"/>
                <a:gd name="connsiteY0" fmla="*/ 0 h 766287"/>
                <a:gd name="connsiteX1" fmla="*/ 1853371 w 1884673"/>
                <a:gd name="connsiteY1" fmla="*/ 671936 h 766287"/>
                <a:gd name="connsiteX2" fmla="*/ 0 w 1884673"/>
                <a:gd name="connsiteY2" fmla="*/ 671936 h 766287"/>
                <a:gd name="connsiteX3" fmla="*/ 10634 w 1884673"/>
                <a:gd name="connsiteY3" fmla="*/ 431411 h 766287"/>
                <a:gd name="connsiteX4" fmla="*/ 121475 w 1884673"/>
                <a:gd name="connsiteY4" fmla="*/ 329957 h 766287"/>
                <a:gd name="connsiteX5" fmla="*/ 224905 w 1884673"/>
                <a:gd name="connsiteY5" fmla="*/ 334531 h 766287"/>
                <a:gd name="connsiteX6" fmla="*/ 224943 w 1884673"/>
                <a:gd name="connsiteY6" fmla="*/ 333728 h 766287"/>
                <a:gd name="connsiteX7" fmla="*/ 1884673 w 1884673"/>
                <a:gd name="connsiteY7" fmla="*/ 0 h 76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4673" h="766287">
                  <a:moveTo>
                    <a:pt x="1884673" y="0"/>
                  </a:moveTo>
                  <a:lnTo>
                    <a:pt x="1853371" y="671936"/>
                  </a:lnTo>
                  <a:cubicBezTo>
                    <a:pt x="1163989" y="804488"/>
                    <a:pt x="746847" y="790801"/>
                    <a:pt x="0" y="671936"/>
                  </a:cubicBezTo>
                  <a:lnTo>
                    <a:pt x="10634" y="431411"/>
                  </a:lnTo>
                  <a:cubicBezTo>
                    <a:pt x="13227" y="372787"/>
                    <a:pt x="62851" y="327364"/>
                    <a:pt x="121475" y="329957"/>
                  </a:cubicBezTo>
                  <a:lnTo>
                    <a:pt x="224905" y="334531"/>
                  </a:lnTo>
                  <a:cubicBezTo>
                    <a:pt x="224918" y="334263"/>
                    <a:pt x="224930" y="333996"/>
                    <a:pt x="224943" y="333728"/>
                  </a:cubicBezTo>
                  <a:cubicBezTo>
                    <a:pt x="887438" y="357921"/>
                    <a:pt x="1485578" y="280598"/>
                    <a:pt x="1884673" y="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Single Corner Snipped 101">
              <a:extLst>
                <a:ext uri="{FF2B5EF4-FFF2-40B4-BE49-F238E27FC236}">
                  <a16:creationId xmlns:a16="http://schemas.microsoft.com/office/drawing/2014/main" id="{ED518758-C398-4F28-ACB9-21C683F8BDE7}"/>
                </a:ext>
              </a:extLst>
            </p:cNvPr>
            <p:cNvSpPr/>
            <p:nvPr/>
          </p:nvSpPr>
          <p:spPr>
            <a:xfrm rot="20383425" flipH="1" flipV="1">
              <a:off x="3160610" y="4095620"/>
              <a:ext cx="290170" cy="828542"/>
            </a:xfrm>
            <a:prstGeom prst="snip1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E6A6DE-4FAB-4ED4-B8A8-2311F89E86E5}"/>
                </a:ext>
              </a:extLst>
            </p:cNvPr>
            <p:cNvSpPr/>
            <p:nvPr/>
          </p:nvSpPr>
          <p:spPr>
            <a:xfrm rot="4200240" flipV="1">
              <a:off x="3677782" y="3345826"/>
              <a:ext cx="567371" cy="1850540"/>
            </a:xfrm>
            <a:custGeom>
              <a:avLst/>
              <a:gdLst>
                <a:gd name="connsiteX0" fmla="*/ 101952 w 539009"/>
                <a:gd name="connsiteY0" fmla="*/ 1850540 h 1850540"/>
                <a:gd name="connsiteX1" fmla="*/ 539009 w 539009"/>
                <a:gd name="connsiteY1" fmla="*/ 1850540 h 1850540"/>
                <a:gd name="connsiteX2" fmla="*/ 136328 w 539009"/>
                <a:gd name="connsiteY2" fmla="*/ 423581 h 1850540"/>
                <a:gd name="connsiteX3" fmla="*/ 128490 w 539009"/>
                <a:gd name="connsiteY3" fmla="*/ 210376 h 1850540"/>
                <a:gd name="connsiteX4" fmla="*/ 128736 w 539009"/>
                <a:gd name="connsiteY4" fmla="*/ 106556 h 1850540"/>
                <a:gd name="connsiteX5" fmla="*/ 22737 w 539009"/>
                <a:gd name="connsiteY5" fmla="*/ 54 h 1850540"/>
                <a:gd name="connsiteX6" fmla="*/ 0 w 539009"/>
                <a:gd name="connsiteY6" fmla="*/ 0 h 1850540"/>
                <a:gd name="connsiteX0" fmla="*/ 101952 w 539009"/>
                <a:gd name="connsiteY0" fmla="*/ 1850540 h 1850540"/>
                <a:gd name="connsiteX1" fmla="*/ 539009 w 539009"/>
                <a:gd name="connsiteY1" fmla="*/ 1850540 h 1850540"/>
                <a:gd name="connsiteX2" fmla="*/ 136328 w 539009"/>
                <a:gd name="connsiteY2" fmla="*/ 423581 h 1850540"/>
                <a:gd name="connsiteX3" fmla="*/ 128490 w 539009"/>
                <a:gd name="connsiteY3" fmla="*/ 210376 h 1850540"/>
                <a:gd name="connsiteX4" fmla="*/ 128736 w 539009"/>
                <a:gd name="connsiteY4" fmla="*/ 106556 h 1850540"/>
                <a:gd name="connsiteX5" fmla="*/ 22737 w 539009"/>
                <a:gd name="connsiteY5" fmla="*/ 54 h 1850540"/>
                <a:gd name="connsiteX6" fmla="*/ 0 w 539009"/>
                <a:gd name="connsiteY6" fmla="*/ 0 h 1850540"/>
                <a:gd name="connsiteX7" fmla="*/ 101952 w 539009"/>
                <a:gd name="connsiteY7" fmla="*/ 1850540 h 1850540"/>
                <a:gd name="connsiteX0" fmla="*/ 130314 w 567371"/>
                <a:gd name="connsiteY0" fmla="*/ 1850540 h 1850540"/>
                <a:gd name="connsiteX1" fmla="*/ 567371 w 567371"/>
                <a:gd name="connsiteY1" fmla="*/ 1850540 h 1850540"/>
                <a:gd name="connsiteX2" fmla="*/ 164690 w 567371"/>
                <a:gd name="connsiteY2" fmla="*/ 423581 h 1850540"/>
                <a:gd name="connsiteX3" fmla="*/ 156852 w 567371"/>
                <a:gd name="connsiteY3" fmla="*/ 210376 h 1850540"/>
                <a:gd name="connsiteX4" fmla="*/ 157098 w 567371"/>
                <a:gd name="connsiteY4" fmla="*/ 106556 h 1850540"/>
                <a:gd name="connsiteX5" fmla="*/ 51099 w 567371"/>
                <a:gd name="connsiteY5" fmla="*/ 54 h 1850540"/>
                <a:gd name="connsiteX6" fmla="*/ 28362 w 567371"/>
                <a:gd name="connsiteY6" fmla="*/ 0 h 1850540"/>
                <a:gd name="connsiteX7" fmla="*/ 130314 w 567371"/>
                <a:gd name="connsiteY7" fmla="*/ 1850540 h 185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371" h="1850540">
                  <a:moveTo>
                    <a:pt x="130314" y="1850540"/>
                  </a:moveTo>
                  <a:lnTo>
                    <a:pt x="567371" y="1850540"/>
                  </a:lnTo>
                  <a:cubicBezTo>
                    <a:pt x="236431" y="1411695"/>
                    <a:pt x="185709" y="924545"/>
                    <a:pt x="164690" y="423581"/>
                  </a:cubicBezTo>
                  <a:lnTo>
                    <a:pt x="156852" y="210376"/>
                  </a:lnTo>
                  <a:lnTo>
                    <a:pt x="157098" y="106556"/>
                  </a:lnTo>
                  <a:cubicBezTo>
                    <a:pt x="157237" y="47876"/>
                    <a:pt x="109780" y="193"/>
                    <a:pt x="51099" y="54"/>
                  </a:cubicBezTo>
                  <a:lnTo>
                    <a:pt x="28362" y="0"/>
                  </a:lnTo>
                  <a:cubicBezTo>
                    <a:pt x="-50347" y="657855"/>
                    <a:pt x="51527" y="1329756"/>
                    <a:pt x="130314" y="185054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2B1402E-B682-4EB4-9848-F2988EFB27AD}"/>
              </a:ext>
            </a:extLst>
          </p:cNvPr>
          <p:cNvGrpSpPr/>
          <p:nvPr/>
        </p:nvGrpSpPr>
        <p:grpSpPr>
          <a:xfrm>
            <a:off x="7086220" y="859459"/>
            <a:ext cx="724006" cy="724006"/>
            <a:chOff x="7086220" y="859459"/>
            <a:chExt cx="724006" cy="724006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A277FFD-3D38-4A2A-8AC8-A6A783F932F4}"/>
                </a:ext>
              </a:extLst>
            </p:cNvPr>
            <p:cNvSpPr/>
            <p:nvPr/>
          </p:nvSpPr>
          <p:spPr>
            <a:xfrm>
              <a:off x="7086220" y="859459"/>
              <a:ext cx="724006" cy="724006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0" name="Picture 4" descr="Image result for lazy icon">
              <a:extLst>
                <a:ext uri="{FF2B5EF4-FFF2-40B4-BE49-F238E27FC236}">
                  <a16:creationId xmlns:a16="http://schemas.microsoft.com/office/drawing/2014/main" id="{B815F1CB-72B6-4897-B236-D9ECED263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7977" y="948409"/>
              <a:ext cx="447857" cy="447857"/>
            </a:xfrm>
            <a:prstGeom prst="rect">
              <a:avLst/>
            </a:prstGeom>
            <a:noFill/>
            <a:effectLst>
              <a:outerShdw blurRad="50800" dist="127000" dir="2700000" algn="ctr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6D732E-2C13-4AF0-B85B-7A3B2A8B267B}"/>
              </a:ext>
            </a:extLst>
          </p:cNvPr>
          <p:cNvGrpSpPr/>
          <p:nvPr/>
        </p:nvGrpSpPr>
        <p:grpSpPr>
          <a:xfrm>
            <a:off x="8003528" y="1698598"/>
            <a:ext cx="724006" cy="724006"/>
            <a:chOff x="8003528" y="1698598"/>
            <a:chExt cx="724006" cy="724006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5DC5DC7-99B7-471D-BA8C-1FAF29D1FFD8}"/>
                </a:ext>
              </a:extLst>
            </p:cNvPr>
            <p:cNvSpPr/>
            <p:nvPr/>
          </p:nvSpPr>
          <p:spPr>
            <a:xfrm>
              <a:off x="8003528" y="1698598"/>
              <a:ext cx="724006" cy="72400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4" name="Picture 8" descr="Image result for tech icon">
              <a:extLst>
                <a:ext uri="{FF2B5EF4-FFF2-40B4-BE49-F238E27FC236}">
                  <a16:creationId xmlns:a16="http://schemas.microsoft.com/office/drawing/2014/main" id="{4D91076B-BED3-4C31-AEC0-B1E46B202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9294" y="1821529"/>
              <a:ext cx="432462" cy="432462"/>
            </a:xfrm>
            <a:prstGeom prst="rect">
              <a:avLst/>
            </a:prstGeom>
            <a:noFill/>
            <a:effectLst>
              <a:outerShdw blurRad="50800" dist="127000" dir="2700000" algn="ctr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05315C-7AF3-4794-A51B-51DBE931F8FB}"/>
              </a:ext>
            </a:extLst>
          </p:cNvPr>
          <p:cNvGrpSpPr/>
          <p:nvPr/>
        </p:nvGrpSpPr>
        <p:grpSpPr>
          <a:xfrm>
            <a:off x="8393301" y="3011196"/>
            <a:ext cx="724006" cy="724006"/>
            <a:chOff x="8393301" y="3011196"/>
            <a:chExt cx="724006" cy="724006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DF302EF-E7E7-4AEA-A3C8-F48A6A1827EF}"/>
                </a:ext>
              </a:extLst>
            </p:cNvPr>
            <p:cNvSpPr/>
            <p:nvPr/>
          </p:nvSpPr>
          <p:spPr>
            <a:xfrm>
              <a:off x="8393301" y="3011196"/>
              <a:ext cx="724006" cy="724006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0" name="Picture 14" descr="Image result for tech icon">
              <a:extLst>
                <a:ext uri="{FF2B5EF4-FFF2-40B4-BE49-F238E27FC236}">
                  <a16:creationId xmlns:a16="http://schemas.microsoft.com/office/drawing/2014/main" id="{6AEFF50E-3E40-4A8C-B4BF-37EB5968D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1749" y="3134591"/>
              <a:ext cx="476461" cy="476461"/>
            </a:xfrm>
            <a:prstGeom prst="rect">
              <a:avLst/>
            </a:prstGeom>
            <a:noFill/>
            <a:effectLst>
              <a:outerShdw blurRad="50800" dist="127000" dir="2700000" algn="ctr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E1FB29-9C27-4F50-966C-D0A21483DAE2}"/>
              </a:ext>
            </a:extLst>
          </p:cNvPr>
          <p:cNvGrpSpPr/>
          <p:nvPr/>
        </p:nvGrpSpPr>
        <p:grpSpPr>
          <a:xfrm>
            <a:off x="8048662" y="4260914"/>
            <a:ext cx="724006" cy="724006"/>
            <a:chOff x="8048662" y="4260914"/>
            <a:chExt cx="724006" cy="724006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211540C-7226-4340-BF88-3EE86C8F8A05}"/>
                </a:ext>
              </a:extLst>
            </p:cNvPr>
            <p:cNvSpPr/>
            <p:nvPr/>
          </p:nvSpPr>
          <p:spPr>
            <a:xfrm>
              <a:off x="8048662" y="4260914"/>
              <a:ext cx="724006" cy="72400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2" name="Picture 16" descr="Image result for tech icon">
              <a:extLst>
                <a:ext uri="{FF2B5EF4-FFF2-40B4-BE49-F238E27FC236}">
                  <a16:creationId xmlns:a16="http://schemas.microsoft.com/office/drawing/2014/main" id="{73638125-BA35-4B38-9017-8B7A0AE3E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76158" y="4383183"/>
              <a:ext cx="469642" cy="469642"/>
            </a:xfrm>
            <a:prstGeom prst="rect">
              <a:avLst/>
            </a:prstGeom>
            <a:noFill/>
            <a:effectLst>
              <a:outerShdw blurRad="50800" dist="127000" dir="2700000" algn="ctr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16" name="Group 9215">
            <a:extLst>
              <a:ext uri="{FF2B5EF4-FFF2-40B4-BE49-F238E27FC236}">
                <a16:creationId xmlns:a16="http://schemas.microsoft.com/office/drawing/2014/main" id="{B5DD714A-2D47-43CD-8974-9D76B89AF353}"/>
              </a:ext>
            </a:extLst>
          </p:cNvPr>
          <p:cNvGrpSpPr/>
          <p:nvPr/>
        </p:nvGrpSpPr>
        <p:grpSpPr>
          <a:xfrm>
            <a:off x="7155361" y="5236330"/>
            <a:ext cx="724006" cy="724006"/>
            <a:chOff x="7155361" y="5236330"/>
            <a:chExt cx="724006" cy="724006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9C4D013-28A1-4342-8D45-436D39DC1F78}"/>
                </a:ext>
              </a:extLst>
            </p:cNvPr>
            <p:cNvSpPr/>
            <p:nvPr/>
          </p:nvSpPr>
          <p:spPr>
            <a:xfrm>
              <a:off x="7155361" y="5236330"/>
              <a:ext cx="724006" cy="724006"/>
            </a:xfrm>
            <a:prstGeom prst="ellipse">
              <a:avLst/>
            </a:prstGeom>
            <a:solidFill>
              <a:srgbClr val="99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4" name="Picture 18" descr="Image result for tech icon">
              <a:extLst>
                <a:ext uri="{FF2B5EF4-FFF2-40B4-BE49-F238E27FC236}">
                  <a16:creationId xmlns:a16="http://schemas.microsoft.com/office/drawing/2014/main" id="{A3CEEC94-E42A-47BF-B2C6-F98C9ACD4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4515" y="5330801"/>
              <a:ext cx="480275" cy="480275"/>
            </a:xfrm>
            <a:prstGeom prst="rect">
              <a:avLst/>
            </a:prstGeom>
            <a:noFill/>
            <a:effectLst>
              <a:outerShdw blurRad="50800" dist="127000" dir="2700000" algn="ctr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36" name="Picture 20" descr="Image result for tech icon">
            <a:extLst>
              <a:ext uri="{FF2B5EF4-FFF2-40B4-BE49-F238E27FC236}">
                <a16:creationId xmlns:a16="http://schemas.microsoft.com/office/drawing/2014/main" id="{7E1E29C1-9BCD-4369-8B79-72CA52DF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85" y="2260697"/>
            <a:ext cx="3067673" cy="23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1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65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6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1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65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1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65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1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650"/>
                            </p:stCondLst>
                            <p:childTnLst>
                              <p:par>
                                <p:cTn id="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1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65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1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65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1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9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321005"/>
            <a:ext cx="429418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BUT </a:t>
            </a:r>
            <a:r>
              <a:rPr lang="en-US" sz="4800" b="1" dirty="0">
                <a:solidFill>
                  <a:srgbClr val="FFC000"/>
                </a:solidFill>
              </a:rPr>
              <a:t>WHY</a:t>
            </a:r>
            <a:endParaRPr lang="en-US" sz="48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KNN is Called </a:t>
            </a:r>
            <a:r>
              <a:rPr lang="en-US" sz="4800" b="1" dirty="0">
                <a:solidFill>
                  <a:srgbClr val="FFC000"/>
                </a:solidFill>
              </a:rPr>
              <a:t>Lazy Learner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8CF6A-A602-4BC1-BC52-139389CF128D}"/>
              </a:ext>
            </a:extLst>
          </p:cNvPr>
          <p:cNvSpPr txBox="1"/>
          <p:nvPr/>
        </p:nvSpPr>
        <p:spPr>
          <a:xfrm>
            <a:off x="4526389" y="920792"/>
            <a:ext cx="719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Agency FB" panose="020B0503020202020204" pitchFamily="34" charset="0"/>
              </a:rPr>
              <a:t>“</a:t>
            </a:r>
            <a:r>
              <a:rPr lang="en-US" sz="2800" dirty="0">
                <a:latin typeface="Agency FB" panose="020B0503020202020204" pitchFamily="34" charset="0"/>
              </a:rPr>
              <a:t>It is called </a:t>
            </a:r>
            <a:r>
              <a:rPr lang="en-US" sz="2800" b="1" dirty="0">
                <a:latin typeface="Agency FB" panose="020B0503020202020204" pitchFamily="34" charset="0"/>
              </a:rPr>
              <a:t>LAZY</a:t>
            </a:r>
            <a:r>
              <a:rPr lang="en-US" sz="2800" dirty="0">
                <a:latin typeface="Agency FB" panose="020B0503020202020204" pitchFamily="34" charset="0"/>
              </a:rPr>
              <a:t> not because of its apparent simplicity, but because it doesn't learn a discriminative function from the training data but memorizes the training dataset instead.</a:t>
            </a:r>
            <a:r>
              <a:rPr lang="en-IN" sz="2800" dirty="0">
                <a:latin typeface="Agency FB" panose="020B0503020202020204" pitchFamily="34" charset="0"/>
              </a:rPr>
              <a:t>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379A5-9734-48D8-B485-851958A6510D}"/>
              </a:ext>
            </a:extLst>
          </p:cNvPr>
          <p:cNvSpPr/>
          <p:nvPr/>
        </p:nvSpPr>
        <p:spPr>
          <a:xfrm>
            <a:off x="5296332" y="332921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It’s Processing differs with respect to K value</a:t>
            </a:r>
          </a:p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Result is generated after Analysis of Data</a:t>
            </a:r>
          </a:p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Neglects any Intermediate Value</a:t>
            </a:r>
          </a:p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It does not discriminates between Training Data but it memorizes The training Data</a:t>
            </a:r>
          </a:p>
          <a:p>
            <a:pPr marL="457200" lvl="0" indent="-457200">
              <a:buClr>
                <a:schemeClr val="accent1"/>
              </a:buClr>
              <a:buFont typeface="Agency FB" panose="020B0503020202020204" pitchFamily="34" charset="0"/>
              <a:buChar char="¤"/>
            </a:pPr>
            <a:r>
              <a:rPr lang="en-US" sz="2800" dirty="0">
                <a:latin typeface="Agency FB" panose="020B0503020202020204" pitchFamily="34" charset="0"/>
              </a:rPr>
              <a:t>There is no learning phase of Training Model</a:t>
            </a:r>
            <a:endParaRPr lang="en-IN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87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413338"/>
            <a:ext cx="4294186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</a:rPr>
              <a:t>Industrial Application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of KNN Algorithm</a:t>
            </a:r>
          </a:p>
        </p:txBody>
      </p:sp>
      <p:pic>
        <p:nvPicPr>
          <p:cNvPr id="1028" name="Picture 4" descr="Image result for quality control workshop gif">
            <a:extLst>
              <a:ext uri="{FF2B5EF4-FFF2-40B4-BE49-F238E27FC236}">
                <a16:creationId xmlns:a16="http://schemas.microsoft.com/office/drawing/2014/main" id="{BB1E6F7C-DF2A-4370-998C-36605B32D1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57" y="473009"/>
            <a:ext cx="5715000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0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413338"/>
            <a:ext cx="4294186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</a:rPr>
              <a:t>Industrial Application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of KNN Algorithm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5E5464-9B04-4901-BFF1-9C56456FB8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03" y="1418531"/>
            <a:ext cx="7143750" cy="3905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14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GIF of technology">
            <a:extLst>
              <a:ext uri="{FF2B5EF4-FFF2-40B4-BE49-F238E27FC236}">
                <a16:creationId xmlns:a16="http://schemas.microsoft.com/office/drawing/2014/main" id="{78F4CA23-D26F-41A5-9640-17FA7127F2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94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if line">
            <a:extLst>
              <a:ext uri="{FF2B5EF4-FFF2-40B4-BE49-F238E27FC236}">
                <a16:creationId xmlns:a16="http://schemas.microsoft.com/office/drawing/2014/main" id="{ABEB4786-54F5-4019-A2F1-0C5842A3F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34153" y="-1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gif line">
            <a:extLst>
              <a:ext uri="{FF2B5EF4-FFF2-40B4-BE49-F238E27FC236}">
                <a16:creationId xmlns:a16="http://schemas.microsoft.com/office/drawing/2014/main" id="{C1C78A98-E621-42DB-91DE-906B6836FF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8821" y="5448474"/>
            <a:ext cx="1457847" cy="13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if line">
            <a:extLst>
              <a:ext uri="{FF2B5EF4-FFF2-40B4-BE49-F238E27FC236}">
                <a16:creationId xmlns:a16="http://schemas.microsoft.com/office/drawing/2014/main" id="{4C97FFF4-129D-42C7-809A-E70F14C508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51" y="142876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if line">
            <a:extLst>
              <a:ext uri="{FF2B5EF4-FFF2-40B4-BE49-F238E27FC236}">
                <a16:creationId xmlns:a16="http://schemas.microsoft.com/office/drawing/2014/main" id="{252F31F7-E9E2-432E-9961-866F9F1EBA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115" y="6392072"/>
            <a:ext cx="8129849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gif line">
            <a:extLst>
              <a:ext uri="{FF2B5EF4-FFF2-40B4-BE49-F238E27FC236}">
                <a16:creationId xmlns:a16="http://schemas.microsoft.com/office/drawing/2014/main" id="{BF977744-D278-4DBC-B9E7-0AEF397559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24784" y="3258279"/>
            <a:ext cx="7102605" cy="3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B4825-A505-44FD-9FFC-6B8021F42245}"/>
              </a:ext>
            </a:extLst>
          </p:cNvPr>
          <p:cNvSpPr/>
          <p:nvPr/>
        </p:nvSpPr>
        <p:spPr bwMode="auto">
          <a:xfrm>
            <a:off x="1" y="1"/>
            <a:ext cx="4294186" cy="686181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rgbClr val="00B050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AB1BD-49B6-47AC-85B8-DEC59EE2C4E1}"/>
              </a:ext>
            </a:extLst>
          </p:cNvPr>
          <p:cNvSpPr/>
          <p:nvPr/>
        </p:nvSpPr>
        <p:spPr bwMode="auto">
          <a:xfrm>
            <a:off x="0" y="2151551"/>
            <a:ext cx="4294186" cy="2554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8930C685-D838-4978-A440-142CC97514EE}"/>
              </a:ext>
            </a:extLst>
          </p:cNvPr>
          <p:cNvSpPr txBox="1"/>
          <p:nvPr/>
        </p:nvSpPr>
        <p:spPr>
          <a:xfrm>
            <a:off x="-3069" y="2413338"/>
            <a:ext cx="4294186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</a:rPr>
              <a:t>Industrial Application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of KNN Algorithm</a:t>
            </a:r>
          </a:p>
        </p:txBody>
      </p:sp>
      <p:pic>
        <p:nvPicPr>
          <p:cNvPr id="18" name="Google Shape;161;p17">
            <a:extLst>
              <a:ext uri="{FF2B5EF4-FFF2-40B4-BE49-F238E27FC236}">
                <a16:creationId xmlns:a16="http://schemas.microsoft.com/office/drawing/2014/main" id="{459274B1-A73F-4795-96FC-AE5789E4A92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2609"/>
          <a:stretch/>
        </p:blipFill>
        <p:spPr>
          <a:xfrm>
            <a:off x="4329220" y="987151"/>
            <a:ext cx="7352500" cy="4905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51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956</Words>
  <Application>Microsoft Office PowerPoint</Application>
  <PresentationFormat>Widescreen</PresentationFormat>
  <Paragraphs>267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Agency FB</vt:lpstr>
      <vt:lpstr>AngsanaUPC</vt:lpstr>
      <vt:lpstr>Arial</vt:lpstr>
      <vt:lpstr>Baskerville Old Face</vt:lpstr>
      <vt:lpstr>Bookman Old Style</vt:lpstr>
      <vt:lpstr>Calibri</vt:lpstr>
      <vt:lpstr>Calibri Light</vt:lpstr>
      <vt:lpstr>MV Boli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Bharat Jain</dc:creator>
  <cp:lastModifiedBy>Bharat Jain</cp:lastModifiedBy>
  <cp:revision>123</cp:revision>
  <dcterms:created xsi:type="dcterms:W3CDTF">2020-03-05T10:46:00Z</dcterms:created>
  <dcterms:modified xsi:type="dcterms:W3CDTF">2020-03-07T09:18:31Z</dcterms:modified>
</cp:coreProperties>
</file>